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71" r:id="rId5"/>
    <p:sldId id="303" r:id="rId6"/>
    <p:sldId id="293" r:id="rId7"/>
    <p:sldId id="304" r:id="rId8"/>
    <p:sldId id="305" r:id="rId9"/>
    <p:sldId id="291" r:id="rId10"/>
    <p:sldId id="292" r:id="rId11"/>
    <p:sldId id="297" r:id="rId12"/>
    <p:sldId id="299" r:id="rId13"/>
    <p:sldId id="298" r:id="rId14"/>
    <p:sldId id="300" r:id="rId15"/>
    <p:sldId id="302" r:id="rId16"/>
    <p:sldId id="288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ve" initials="V" lastIdx="5" clrIdx="0">
    <p:extLst>
      <p:ext uri="{19B8F6BF-5375-455C-9EA6-DF929625EA0E}">
        <p15:presenceInfo xmlns:p15="http://schemas.microsoft.com/office/powerpoint/2012/main" userId="S::Virve.Hellbom@corplogin.com::ff132a9f-3d4f-4b2d-be6d-4bb0def418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8DD8F8"/>
    <a:srgbClr val="FFE800"/>
    <a:srgbClr val="E4E1C8"/>
    <a:srgbClr val="F3CCCA"/>
    <a:srgbClr val="1F2B7F"/>
    <a:srgbClr val="EAE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E747F-681A-4CAE-A13A-734A5B554C61}" v="5" dt="2020-03-03T19:10:04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83"/>
    <p:restoredTop sz="95194" autoAdjust="0"/>
  </p:normalViewPr>
  <p:slideViewPr>
    <p:cSldViewPr snapToObjects="1">
      <p:cViewPr varScale="1">
        <p:scale>
          <a:sx n="111" d="100"/>
          <a:sy n="111" d="100"/>
        </p:scale>
        <p:origin x="2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ina Linnoinen" userId="18f4fc78-71f6-4a88-9045-a35ba2e5b644" providerId="ADAL" clId="{3E9E747F-681A-4CAE-A13A-734A5B554C61}"/>
    <pc:docChg chg="modSld">
      <pc:chgData name="Anniina Linnoinen" userId="18f4fc78-71f6-4a88-9045-a35ba2e5b644" providerId="ADAL" clId="{3E9E747F-681A-4CAE-A13A-734A5B554C61}" dt="2020-03-03T19:10:44.521" v="7" actId="1076"/>
      <pc:docMkLst>
        <pc:docMk/>
      </pc:docMkLst>
      <pc:sldChg chg="modSp mod">
        <pc:chgData name="Anniina Linnoinen" userId="18f4fc78-71f6-4a88-9045-a35ba2e5b644" providerId="ADAL" clId="{3E9E747F-681A-4CAE-A13A-734A5B554C61}" dt="2020-03-03T19:10:44.521" v="7" actId="1076"/>
        <pc:sldMkLst>
          <pc:docMk/>
          <pc:sldMk cId="939463309" sldId="291"/>
        </pc:sldMkLst>
        <pc:picChg chg="mod">
          <ac:chgData name="Anniina Linnoinen" userId="18f4fc78-71f6-4a88-9045-a35ba2e5b644" providerId="ADAL" clId="{3E9E747F-681A-4CAE-A13A-734A5B554C61}" dt="2020-03-03T19:10:44.521" v="7" actId="1076"/>
          <ac:picMkLst>
            <pc:docMk/>
            <pc:sldMk cId="939463309" sldId="291"/>
            <ac:picMk id="8" creationId="{4C3413A8-580A-4D14-B4E6-E0A57FE46EBD}"/>
          </ac:picMkLst>
        </pc:picChg>
        <pc:picChg chg="mod modCrop">
          <ac:chgData name="Anniina Linnoinen" userId="18f4fc78-71f6-4a88-9045-a35ba2e5b644" providerId="ADAL" clId="{3E9E747F-681A-4CAE-A13A-734A5B554C61}" dt="2020-03-03T19:10:39.368" v="6" actId="1076"/>
          <ac:picMkLst>
            <pc:docMk/>
            <pc:sldMk cId="939463309" sldId="291"/>
            <ac:picMk id="16" creationId="{06810E12-C0AE-4D6E-B712-262D22D6AFE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Stay</a:t>
            </a:r>
            <a:r>
              <a:rPr lang="fi-FI" dirty="0"/>
              <a:t> </a:t>
            </a:r>
            <a:r>
              <a:rPr lang="fi-FI" dirty="0" err="1"/>
              <a:t>safe</a:t>
            </a:r>
            <a:endParaRPr lang="fi-FI" dirty="0"/>
          </a:p>
          <a:p>
            <a:r>
              <a:rPr lang="fi-FI" dirty="0"/>
              <a:t>Watch out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99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107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438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475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7.9.2020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hyperlink" Target="https://www.tampereenratikka.fi/en/traffic-safety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watch?v=uTy9J3WRBjU" TargetMode="External"/><Relationship Id="rId4" Type="http://schemas.openxmlformats.org/officeDocument/2006/relationships/hyperlink" Target="https://youtu.be/zBGXAqfLbW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153025" y="2989330"/>
            <a:ext cx="6703615" cy="1556450"/>
          </a:xfrm>
        </p:spPr>
        <p:txBody>
          <a:bodyPr>
            <a:normAutofit/>
          </a:bodyPr>
          <a:lstStyle/>
          <a:p>
            <a:r>
              <a:rPr lang="en-GB" sz="4000" dirty="0"/>
              <a:t>Keep your eyes </a:t>
            </a:r>
            <a:br>
              <a:rPr lang="en-GB" sz="4000" dirty="0"/>
            </a:br>
            <a:r>
              <a:rPr lang="en-GB" sz="4000" dirty="0"/>
              <a:t>open!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Tram </a:t>
            </a:r>
            <a:r>
              <a:rPr lang="en-GB" dirty="0"/>
              <a:t>in traffic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06810E12-C0AE-4D6E-B712-262D22D6AF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7298" r="21737" b="5050"/>
          <a:stretch/>
        </p:blipFill>
        <p:spPr>
          <a:xfrm>
            <a:off x="5591944" y="260649"/>
            <a:ext cx="6318684" cy="6336703"/>
          </a:xfr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8200" y="1844824"/>
            <a:ext cx="4465712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900" dirty="0"/>
              <a:t>Always cross the tramway only at </a:t>
            </a:r>
            <a:r>
              <a:rPr lang="en-GB" sz="1900" b="1" dirty="0"/>
              <a:t>pedestrian crossings or designated crossovers</a:t>
            </a:r>
          </a:p>
          <a:p>
            <a:r>
              <a:rPr lang="en-GB" sz="1900" b="1" dirty="0"/>
              <a:t>BEFORE CROSSING, REMEMBER: Stop – look – listen – look – walk!</a:t>
            </a:r>
          </a:p>
          <a:p>
            <a:pPr lvl="0"/>
            <a:r>
              <a:rPr lang="en-GB" sz="1900" dirty="0"/>
              <a:t>Remember that the track is not a place for playing or hanging about</a:t>
            </a:r>
          </a:p>
          <a:p>
            <a:pPr lvl="1"/>
            <a:r>
              <a:rPr lang="en-GB" sz="1900" dirty="0"/>
              <a:t>Never take photos or selfies on the track</a:t>
            </a:r>
          </a:p>
          <a:p>
            <a:pPr lvl="0"/>
            <a:r>
              <a:rPr lang="en-GB" sz="1900" dirty="0"/>
              <a:t>Always follow the guidance of the traffic signaller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4465713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/>
              <a:t>Crossing the tramway safely</a:t>
            </a:r>
          </a:p>
        </p:txBody>
      </p:sp>
    </p:spTree>
    <p:extLst>
      <p:ext uri="{BB962C8B-B14F-4D97-AF65-F5344CB8AC3E}">
        <p14:creationId xmlns:p14="http://schemas.microsoft.com/office/powerpoint/2010/main" val="2849306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8200" y="1844824"/>
            <a:ext cx="4393704" cy="3884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900" dirty="0"/>
              <a:t>The </a:t>
            </a:r>
            <a:r>
              <a:rPr lang="en-GB" sz="1900" dirty="0" smtClean="0"/>
              <a:t>tram </a:t>
            </a:r>
            <a:r>
              <a:rPr lang="en-GB" sz="1900" b="1" dirty="0"/>
              <a:t>can’t swerve around you</a:t>
            </a:r>
            <a:r>
              <a:rPr lang="en-GB" sz="1900" dirty="0"/>
              <a:t>, because it runs on tracks</a:t>
            </a:r>
          </a:p>
          <a:p>
            <a:pPr lvl="0"/>
            <a:r>
              <a:rPr lang="en-GB" sz="1900" dirty="0"/>
              <a:t>The tram </a:t>
            </a:r>
            <a:r>
              <a:rPr lang="en-GB" sz="1900" b="1" dirty="0" smtClean="0"/>
              <a:t>is </a:t>
            </a:r>
            <a:r>
              <a:rPr lang="en-GB" sz="1900" b="1" dirty="0"/>
              <a:t>silent, </a:t>
            </a:r>
            <a:r>
              <a:rPr lang="en-GB" sz="1900" dirty="0"/>
              <a:t>so you don’t necessarily hear it in advance</a:t>
            </a:r>
          </a:p>
          <a:p>
            <a:pPr lvl="0"/>
            <a:r>
              <a:rPr lang="en-GB" sz="1900" dirty="0"/>
              <a:t>A tram </a:t>
            </a:r>
            <a:r>
              <a:rPr lang="en-GB" sz="1900" dirty="0" smtClean="0"/>
              <a:t>weighs </a:t>
            </a:r>
            <a:r>
              <a:rPr lang="en-GB" sz="1900" dirty="0"/>
              <a:t>about the same as ten elephants! That amount of steel is </a:t>
            </a:r>
            <a:r>
              <a:rPr lang="en-GB" sz="1900" b="1" dirty="0"/>
              <a:t>very slow to stop </a:t>
            </a:r>
            <a:r>
              <a:rPr lang="en-GB" sz="1900" dirty="0"/>
              <a:t>even when slamming on the brakes</a:t>
            </a:r>
          </a:p>
          <a:p>
            <a:pPr lvl="0"/>
            <a:r>
              <a:rPr lang="en-GB" sz="1900" dirty="0"/>
              <a:t>In addition to </a:t>
            </a:r>
            <a:r>
              <a:rPr lang="en-GB" sz="1900" dirty="0" smtClean="0"/>
              <a:t>trams</a:t>
            </a:r>
            <a:r>
              <a:rPr lang="en-GB" sz="1900" dirty="0"/>
              <a:t>, there is also maintenance vehicles moving on the track, so </a:t>
            </a:r>
            <a:r>
              <a:rPr lang="en-GB" sz="1900" b="1" dirty="0"/>
              <a:t>always be careful when crossing the track</a:t>
            </a:r>
            <a:r>
              <a:rPr lang="en-GB" sz="1900" dirty="0"/>
              <a:t>!</a:t>
            </a:r>
            <a:endParaRPr lang="en-GB" sz="19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4FF7-1C86-4FB1-B829-7532D7D9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393" y="3787077"/>
            <a:ext cx="506511" cy="358077"/>
          </a:xfrm>
          <a:prstGeom prst="rect">
            <a:avLst/>
          </a:prstGeom>
        </p:spPr>
      </p:pic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06810E12-C0AE-4D6E-B712-262D22D6AF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3578" r="25959" b="4025"/>
          <a:stretch/>
        </p:blipFill>
        <p:spPr>
          <a:xfrm>
            <a:off x="5591944" y="260648"/>
            <a:ext cx="6318684" cy="6264696"/>
          </a:xfr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4465713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/>
              <a:t>Remember!</a:t>
            </a:r>
          </a:p>
        </p:txBody>
      </p:sp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Thank you!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5047431" cy="1096122"/>
          </a:xfrm>
        </p:spPr>
        <p:txBody>
          <a:bodyPr/>
          <a:lstStyle/>
          <a:p>
            <a:r>
              <a:rPr lang="en-GB" dirty="0"/>
              <a:t>Let’s stay safe in traffic together!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</a:t>
            </a:r>
            <a:r>
              <a:rPr lang="en-GB" dirty="0" smtClean="0"/>
              <a:t>links and videos </a:t>
            </a:r>
            <a:r>
              <a:rPr lang="en-GB" dirty="0"/>
              <a:t>for teachers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00808"/>
            <a:ext cx="10586393" cy="38610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2900" dirty="0" smtClean="0">
                <a:latin typeface="Arial Black" panose="020B0A04020102020204" pitchFamily="34" charset="0"/>
              </a:rPr>
              <a:t>Tampere Tramway traffic safety site</a:t>
            </a:r>
          </a:p>
          <a:p>
            <a:pPr marL="0" indent="0">
              <a:buNone/>
            </a:pPr>
            <a:r>
              <a:rPr lang="fi-FI" sz="2900" dirty="0">
                <a:hlinkClick r:id="rId2"/>
              </a:rPr>
              <a:t>https://</a:t>
            </a:r>
            <a:r>
              <a:rPr lang="fi-FI" sz="2900" dirty="0" smtClean="0">
                <a:hlinkClick r:id="rId2"/>
              </a:rPr>
              <a:t>www.tampereenratikka.fi/en/traffic-safety/</a:t>
            </a:r>
            <a:endParaRPr lang="fi-FI" sz="2900" dirty="0"/>
          </a:p>
          <a:p>
            <a:pPr marL="0" indent="0">
              <a:buNone/>
            </a:pPr>
            <a:r>
              <a:rPr lang="fi-FI" sz="2900" dirty="0" smtClean="0">
                <a:latin typeface="Arial Black" panose="020B0A04020102020204" pitchFamily="34" charset="0"/>
              </a:rPr>
              <a:t/>
            </a:r>
            <a:br>
              <a:rPr lang="fi-FI" sz="2900" dirty="0" smtClean="0">
                <a:latin typeface="Arial Black" panose="020B0A04020102020204" pitchFamily="34" charset="0"/>
              </a:rPr>
            </a:br>
            <a:r>
              <a:rPr lang="en-GB" sz="2900" dirty="0" smtClean="0">
                <a:latin typeface="Arial Black" panose="020B0A04020102020204" pitchFamily="34" charset="0"/>
              </a:rPr>
              <a:t>Traveling </a:t>
            </a:r>
            <a:r>
              <a:rPr lang="en-GB" sz="2900" dirty="0">
                <a:latin typeface="Arial Black" panose="020B0A04020102020204" pitchFamily="34" charset="0"/>
              </a:rPr>
              <a:t>by tram and bus:</a:t>
            </a:r>
          </a:p>
          <a:p>
            <a:pPr marL="0" indent="0">
              <a:buNone/>
            </a:pPr>
            <a:r>
              <a:rPr lang="en-GB" sz="2900" dirty="0" err="1"/>
              <a:t>Rasse</a:t>
            </a:r>
            <a:r>
              <a:rPr lang="en-GB" sz="2900" dirty="0"/>
              <a:t> the dog travels by Tampere Tram (in Finnish):  </a:t>
            </a:r>
            <a:r>
              <a:rPr lang="en-GB" sz="2900" dirty="0">
                <a:hlinkClick r:id="rId3"/>
              </a:rPr>
              <a:t>https://youtu.be/9z7BL0wucCM</a:t>
            </a:r>
            <a:r>
              <a:rPr lang="en-GB" sz="2900" dirty="0"/>
              <a:t> </a:t>
            </a:r>
          </a:p>
          <a:p>
            <a:pPr marL="0" indent="0">
              <a:buNone/>
            </a:pPr>
            <a:r>
              <a:rPr lang="en-GB" sz="2900" dirty="0" err="1"/>
              <a:t>Onni</a:t>
            </a:r>
            <a:r>
              <a:rPr lang="en-GB" sz="2900" dirty="0"/>
              <a:t> the bear travels by </a:t>
            </a:r>
            <a:r>
              <a:rPr lang="en-GB" sz="2900" dirty="0" err="1"/>
              <a:t>Nysse</a:t>
            </a:r>
            <a:r>
              <a:rPr lang="en-GB" sz="2900" dirty="0"/>
              <a:t> bus (in Finnish): </a:t>
            </a:r>
            <a:r>
              <a:rPr lang="en-GB" sz="2900" dirty="0">
                <a:hlinkClick r:id="rId4"/>
              </a:rPr>
              <a:t>https://youtu.be/zBGXAqfLbWY</a:t>
            </a:r>
            <a:r>
              <a:rPr lang="en-GB" sz="2900" dirty="0"/>
              <a:t> </a:t>
            </a:r>
            <a:br>
              <a:rPr lang="en-GB" sz="2900" dirty="0"/>
            </a:br>
            <a:r>
              <a:rPr lang="en-GB" sz="2900" dirty="0" smtClean="0"/>
              <a:t/>
            </a:r>
            <a:br>
              <a:rPr lang="en-GB" sz="2900" dirty="0" smtClean="0"/>
            </a:br>
            <a:r>
              <a:rPr lang="en-GB" sz="2900" dirty="0" smtClean="0">
                <a:latin typeface="Arial Black" panose="020B0A04020102020204" pitchFamily="34" charset="0"/>
              </a:rPr>
              <a:t>Traffic safety:</a:t>
            </a:r>
            <a:endParaRPr lang="en-GB" sz="29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GB" sz="2900" dirty="0" smtClean="0"/>
              <a:t>Crossing the tramway tracks (in Finnish): </a:t>
            </a:r>
            <a:r>
              <a:rPr lang="fi-FI" sz="2900" dirty="0">
                <a:hlinkClick r:id="rId5"/>
              </a:rPr>
              <a:t>https://www.youtube.com/watch?v=uTy9J3WRBjU</a:t>
            </a:r>
            <a:r>
              <a:rPr lang="en-GB" sz="2900" dirty="0" smtClean="0"/>
              <a:t/>
            </a:r>
            <a:br>
              <a:rPr lang="en-GB" sz="2900" dirty="0" smtClean="0"/>
            </a:br>
            <a:endParaRPr lang="en-GB" sz="2900" dirty="0"/>
          </a:p>
          <a:p>
            <a:pPr marL="0" indent="0">
              <a:buNone/>
            </a:pPr>
            <a:r>
              <a:rPr lang="en-GB" sz="2900" dirty="0">
                <a:latin typeface="Arial Black" panose="020B0A04020102020204" pitchFamily="34" charset="0"/>
              </a:rPr>
              <a:t>Track safety:</a:t>
            </a:r>
          </a:p>
          <a:p>
            <a:pPr marL="0" indent="0">
              <a:buNone/>
            </a:pPr>
            <a:r>
              <a:rPr lang="en-GB" sz="2900" dirty="0"/>
              <a:t>A video by the Finnish Transport Infrastructure Agency on track safety for secondary school children (in Finnish): </a:t>
            </a:r>
            <a:r>
              <a:rPr lang="en-GB" sz="2900" dirty="0">
                <a:hlinkClick r:id="rId6"/>
              </a:rPr>
              <a:t>https://youtu.be/p2UCXwtRBzs</a:t>
            </a:r>
            <a:r>
              <a:rPr lang="en-GB" sz="29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764704"/>
            <a:ext cx="4122068" cy="54960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Tampere Tramway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5400" y="1926980"/>
            <a:ext cx="6337920" cy="3569110"/>
          </a:xfrm>
        </p:spPr>
        <p:txBody>
          <a:bodyPr>
            <a:normAutofit/>
          </a:bodyPr>
          <a:lstStyle/>
          <a:p>
            <a:r>
              <a:rPr lang="en-GB" dirty="0"/>
              <a:t>The Tampere Tram is brand new and it will be manufactured in </a:t>
            </a:r>
            <a:r>
              <a:rPr lang="en-GB" dirty="0" err="1"/>
              <a:t>Kajaani</a:t>
            </a:r>
            <a:r>
              <a:rPr lang="en-GB" dirty="0"/>
              <a:t>, Finland</a:t>
            </a:r>
          </a:p>
          <a:p>
            <a:r>
              <a:rPr lang="en-GB" dirty="0"/>
              <a:t>The first </a:t>
            </a:r>
            <a:r>
              <a:rPr lang="en-GB" dirty="0" smtClean="0"/>
              <a:t>tram came </a:t>
            </a:r>
            <a:r>
              <a:rPr lang="en-GB" dirty="0"/>
              <a:t>to Tampere in May 2020</a:t>
            </a:r>
          </a:p>
          <a:p>
            <a:r>
              <a:rPr lang="en-GB" dirty="0"/>
              <a:t>There will be a total of 19 new </a:t>
            </a:r>
            <a:r>
              <a:rPr lang="en-GB" dirty="0" smtClean="0"/>
              <a:t>trams </a:t>
            </a:r>
            <a:r>
              <a:rPr lang="en-GB" dirty="0"/>
              <a:t>in traffic in Tampere</a:t>
            </a:r>
          </a:p>
          <a:p>
            <a:r>
              <a:rPr lang="en-GB" dirty="0"/>
              <a:t>One Tampere Tram can carry 264 passengers</a:t>
            </a:r>
          </a:p>
          <a:p>
            <a:r>
              <a:rPr lang="en-GB" dirty="0"/>
              <a:t>You can travel by tram and by bus using the same ticket</a:t>
            </a:r>
          </a:p>
        </p:txBody>
      </p:sp>
      <p:pic>
        <p:nvPicPr>
          <p:cNvPr id="6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110" y="4884980"/>
            <a:ext cx="2947433" cy="1658092"/>
          </a:xfrm>
          <a:prstGeom prst="rect">
            <a:avLst/>
          </a:prstGeom>
        </p:spPr>
      </p:pic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7033320" y="3789040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You can start traveling by tram on 9 August 2021.</a:t>
            </a:r>
          </a:p>
        </p:txBody>
      </p:sp>
    </p:spTree>
    <p:extLst>
      <p:ext uri="{BB962C8B-B14F-4D97-AF65-F5344CB8AC3E}">
        <p14:creationId xmlns:p14="http://schemas.microsoft.com/office/powerpoint/2010/main" val="404989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86" y="234419"/>
            <a:ext cx="6383065" cy="6389162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7666" y="1895758"/>
            <a:ext cx="4186473" cy="3884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depot is a place where the trams are stored and serviced. It is the trams’ home. </a:t>
            </a:r>
          </a:p>
          <a:p>
            <a:r>
              <a:rPr lang="en-GB" dirty="0" smtClean="0"/>
              <a:t>The depot is located in </a:t>
            </a:r>
            <a:r>
              <a:rPr lang="en-GB" dirty="0" err="1" smtClean="0"/>
              <a:t>Hervanta</a:t>
            </a:r>
            <a:endParaRPr lang="en-GB" dirty="0" smtClean="0"/>
          </a:p>
          <a:p>
            <a:r>
              <a:rPr lang="en-GB" dirty="0" smtClean="0"/>
              <a:t>All trams </a:t>
            </a:r>
            <a:r>
              <a:rPr lang="en-GB" dirty="0"/>
              <a:t>will first </a:t>
            </a:r>
            <a:r>
              <a:rPr lang="en-GB" dirty="0" smtClean="0"/>
              <a:t>perform test runs </a:t>
            </a:r>
            <a:r>
              <a:rPr lang="en-GB" dirty="0" smtClean="0"/>
              <a:t>at the depot</a:t>
            </a:r>
            <a:endParaRPr lang="en-GB" dirty="0" smtClean="0"/>
          </a:p>
          <a:p>
            <a:r>
              <a:rPr lang="en-GB" dirty="0" smtClean="0"/>
              <a:t>Once </a:t>
            </a:r>
            <a:r>
              <a:rPr lang="en-GB" dirty="0"/>
              <a:t>the functioning of </a:t>
            </a:r>
            <a:r>
              <a:rPr lang="en-GB" dirty="0" smtClean="0"/>
              <a:t>the </a:t>
            </a:r>
            <a:r>
              <a:rPr lang="en-GB" dirty="0"/>
              <a:t>tram has been tested, the tests will be extended to the test run route outside of the </a:t>
            </a:r>
            <a:r>
              <a:rPr lang="en-GB" dirty="0" smtClean="0"/>
              <a:t>depot</a:t>
            </a:r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4969769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runs will start at the depot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8472699" y="4581506"/>
            <a:ext cx="2145738" cy="1224136"/>
          </a:xfrm>
          <a:prstGeom prst="wedgeEllipseCallout">
            <a:avLst>
              <a:gd name="adj1" fmla="val -55487"/>
              <a:gd name="adj2" fmla="val 37249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The tram depot in </a:t>
            </a:r>
            <a:r>
              <a:rPr lang="en-GB" sz="100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Hervanta</a:t>
            </a:r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 is the home of all tram cars!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723" y="4783670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527885"/>
            <a:ext cx="4426080" cy="5901439"/>
          </a:xfrm>
          <a:prstGeom prst="rect">
            <a:avLst/>
          </a:prstGeom>
        </p:spPr>
      </p:pic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767408" y="520664"/>
            <a:ext cx="6768752" cy="1172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400" dirty="0"/>
              <a:t>Test runs </a:t>
            </a:r>
            <a:r>
              <a:rPr lang="en-US" sz="2400" dirty="0" smtClean="0"/>
              <a:t>will reach </a:t>
            </a:r>
            <a:r>
              <a:rPr lang="en-US" sz="2400" dirty="0" err="1" smtClean="0"/>
              <a:t>Tammela</a:t>
            </a:r>
            <a:r>
              <a:rPr lang="en-US" sz="2400" dirty="0" smtClean="0"/>
              <a:t> area</a:t>
            </a:r>
            <a:endParaRPr lang="en-US" sz="2400" dirty="0"/>
          </a:p>
          <a:p>
            <a:r>
              <a:rPr lang="en-US" sz="2400" dirty="0"/>
              <a:t>in </a:t>
            </a:r>
            <a:r>
              <a:rPr lang="en-US" sz="2400" dirty="0" smtClean="0"/>
              <a:t>September</a:t>
            </a:r>
            <a:endParaRPr lang="en-GB" sz="2400" dirty="0"/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948122"/>
            <a:ext cx="5440233" cy="3569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Test runs began on a route between the tram depot and </a:t>
            </a:r>
            <a:r>
              <a:rPr lang="en-GB" sz="2000" dirty="0" err="1" smtClean="0"/>
              <a:t>Turtola</a:t>
            </a:r>
            <a:r>
              <a:rPr lang="en-GB" sz="2000" dirty="0" smtClean="0"/>
              <a:t> in March</a:t>
            </a:r>
          </a:p>
          <a:p>
            <a:r>
              <a:rPr lang="en-GB" sz="2000" dirty="0" smtClean="0"/>
              <a:t>The test runs </a:t>
            </a:r>
            <a:r>
              <a:rPr lang="en-US" sz="2000" dirty="0" smtClean="0"/>
              <a:t>area will expand </a:t>
            </a:r>
            <a:r>
              <a:rPr lang="en-US" sz="2000" dirty="0"/>
              <a:t>between </a:t>
            </a:r>
            <a:r>
              <a:rPr lang="en-US" sz="2000" dirty="0" err="1"/>
              <a:t>Turtola</a:t>
            </a:r>
            <a:r>
              <a:rPr lang="en-US" sz="2000" dirty="0"/>
              <a:t> and </a:t>
            </a:r>
            <a:r>
              <a:rPr lang="en-US" sz="2000" dirty="0" err="1"/>
              <a:t>Tammela</a:t>
            </a:r>
            <a:r>
              <a:rPr lang="en-US" sz="2000" dirty="0"/>
              <a:t> on </a:t>
            </a:r>
            <a:r>
              <a:rPr lang="en-US" sz="2000" b="1" dirty="0"/>
              <a:t>September 14 </a:t>
            </a:r>
            <a:r>
              <a:rPr lang="en-US" sz="2000" dirty="0"/>
              <a:t>(week 38)</a:t>
            </a:r>
            <a:endParaRPr lang="en-GB" sz="2000" dirty="0" smtClean="0"/>
          </a:p>
          <a:p>
            <a:r>
              <a:rPr lang="en-GB" sz="2000" dirty="0"/>
              <a:t>Test runs will end September 18</a:t>
            </a:r>
          </a:p>
          <a:p>
            <a:r>
              <a:rPr lang="en-GB" sz="2000" dirty="0" smtClean="0"/>
              <a:t>Test </a:t>
            </a:r>
            <a:r>
              <a:rPr lang="en-GB" sz="2000" dirty="0"/>
              <a:t>runs are carried out on weekdays between 9 and 15 </a:t>
            </a:r>
            <a:r>
              <a:rPr lang="en-GB" sz="2000" dirty="0" smtClean="0"/>
              <a:t>o’clock</a:t>
            </a:r>
            <a:endParaRPr lang="en-GB" sz="2000" dirty="0"/>
          </a:p>
        </p:txBody>
      </p:sp>
      <p:sp>
        <p:nvSpPr>
          <p:cNvPr id="93" name="Speech Bubble: Oval 9">
            <a:extLst>
              <a:ext uri="{FF2B5EF4-FFF2-40B4-BE49-F238E27FC236}">
                <a16:creationId xmlns:a16="http://schemas.microsoft.com/office/drawing/2014/main" id="{5D0A5BF8-EA86-44FB-9732-62BB7F2B99C2}"/>
              </a:ext>
            </a:extLst>
          </p:cNvPr>
          <p:cNvSpPr/>
          <p:nvPr/>
        </p:nvSpPr>
        <p:spPr>
          <a:xfrm flipH="1">
            <a:off x="8328248" y="4149080"/>
            <a:ext cx="2376264" cy="987048"/>
          </a:xfrm>
          <a:prstGeom prst="wedgeEllipseCallout">
            <a:avLst>
              <a:gd name="adj1" fmla="val 49462"/>
              <a:gd name="adj2" fmla="val 32165"/>
            </a:avLst>
          </a:prstGeom>
          <a:solidFill>
            <a:srgbClr val="C00000"/>
          </a:solidFill>
          <a:ln>
            <a:solidFill>
              <a:srgbClr val="D51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1000" b="1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en-GB" sz="1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Test </a:t>
            </a:r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runs are done </a:t>
            </a:r>
            <a:r>
              <a:rPr lang="en-GB" sz="1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14</a:t>
            </a:r>
            <a:r>
              <a:rPr lang="en-GB" sz="1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.-</a:t>
            </a:r>
            <a:r>
              <a:rPr lang="en-GB" sz="1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18.9</a:t>
            </a:r>
            <a:r>
              <a:rPr lang="en-GB" sz="1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.2020 between </a:t>
            </a:r>
            <a:r>
              <a:rPr lang="en-GB" sz="1000" b="1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Hervanta</a:t>
            </a:r>
            <a:r>
              <a:rPr lang="en-GB" sz="1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and </a:t>
            </a:r>
            <a:r>
              <a:rPr lang="en-GB" sz="1000" b="1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Tammela</a:t>
            </a:r>
            <a:r>
              <a:rPr lang="en-GB" sz="1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area</a:t>
            </a:r>
            <a:endParaRPr lang="en-GB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 algn="ctr"/>
            <a:endParaRPr lang="en-GB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92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E285E7D7-E762-4291-8583-FBC6C88F1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28" t="259" r="37242" b="8280"/>
          <a:stretch/>
        </p:blipFill>
        <p:spPr>
          <a:xfrm>
            <a:off x="6799962" y="4218905"/>
            <a:ext cx="1619340" cy="25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289" t="466" r="289" b="10460"/>
          <a:stretch/>
        </p:blipFill>
        <p:spPr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8200" y="1772816"/>
            <a:ext cx="4186473" cy="386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Test run area will be commissioned in March 2020</a:t>
            </a:r>
          </a:p>
          <a:p>
            <a:r>
              <a:rPr lang="en-GB" sz="1800" dirty="0" smtClean="0"/>
              <a:t>The </a:t>
            </a:r>
            <a:r>
              <a:rPr lang="en-GB" sz="1800" dirty="0" smtClean="0"/>
              <a:t>test </a:t>
            </a:r>
            <a:r>
              <a:rPr lang="en-GB" sz="1800" dirty="0"/>
              <a:t>runs </a:t>
            </a:r>
            <a:r>
              <a:rPr lang="en-GB" sz="1800" dirty="0" smtClean="0"/>
              <a:t>are performed </a:t>
            </a:r>
            <a:r>
              <a:rPr lang="en-GB" sz="1800" dirty="0"/>
              <a:t>on a route </a:t>
            </a:r>
            <a:r>
              <a:rPr lang="en-GB" sz="1800" dirty="0" smtClean="0"/>
              <a:t>between </a:t>
            </a:r>
            <a:r>
              <a:rPr lang="en-GB" sz="1800" b="1" dirty="0" err="1"/>
              <a:t>Hervanta</a:t>
            </a:r>
            <a:r>
              <a:rPr lang="en-GB" sz="1800" dirty="0"/>
              <a:t> and </a:t>
            </a:r>
            <a:r>
              <a:rPr lang="en-GB" sz="1800" b="1" dirty="0" err="1" smtClean="0"/>
              <a:t>Turtola</a:t>
            </a:r>
            <a:endParaRPr lang="en-GB" sz="1800" b="1" dirty="0" smtClean="0"/>
          </a:p>
          <a:p>
            <a:r>
              <a:rPr lang="en-GB" sz="1800" dirty="0" smtClean="0"/>
              <a:t>Sometimes </a:t>
            </a:r>
            <a:r>
              <a:rPr lang="en-GB" sz="1800" dirty="0"/>
              <a:t>the </a:t>
            </a:r>
            <a:r>
              <a:rPr lang="en-GB" sz="1800" dirty="0" smtClean="0"/>
              <a:t>tram </a:t>
            </a:r>
            <a:r>
              <a:rPr lang="en-GB" sz="1800" dirty="0"/>
              <a:t>moves at walking speed, sometimes as fast as other vehicles</a:t>
            </a:r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 </a:t>
            </a:r>
            <a:r>
              <a:rPr lang="en-GB" dirty="0" smtClean="0"/>
              <a:t>route 1</a:t>
            </a:r>
          </a:p>
        </p:txBody>
      </p:sp>
      <p:pic>
        <p:nvPicPr>
          <p:cNvPr id="8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868" y="4365176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Speech Bubble: Oval 7">
            <a:extLst>
              <a:ext uri="{FF2B5EF4-FFF2-40B4-BE49-F238E27FC236}">
                <a16:creationId xmlns:a16="http://schemas.microsoft.com/office/drawing/2014/main" id="{759F79E5-1806-4914-981D-37F8AE88B6BB}"/>
              </a:ext>
            </a:extLst>
          </p:cNvPr>
          <p:cNvSpPr/>
          <p:nvPr/>
        </p:nvSpPr>
        <p:spPr>
          <a:xfrm flipH="1">
            <a:off x="9891152" y="3341007"/>
            <a:ext cx="1922388" cy="1046798"/>
          </a:xfrm>
          <a:prstGeom prst="wedgeEllipseCallout">
            <a:avLst>
              <a:gd name="adj1" fmla="val -837"/>
              <a:gd name="adj2" fmla="val 62188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The tram </a:t>
            </a:r>
            <a:r>
              <a:rPr lang="en-GB" sz="1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is </a:t>
            </a:r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first tested at the depot.</a:t>
            </a:r>
          </a:p>
        </p:txBody>
      </p:sp>
      <p:pic>
        <p:nvPicPr>
          <p:cNvPr id="11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590" y="5776618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024673" y="4554689"/>
            <a:ext cx="2171132" cy="1203325"/>
          </a:xfrm>
          <a:prstGeom prst="wedgeEllipseCallout">
            <a:avLst>
              <a:gd name="adj1" fmla="val -2744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Can you find the start and end point of the test run route on the map?</a:t>
            </a:r>
          </a:p>
        </p:txBody>
      </p:sp>
    </p:spTree>
    <p:extLst>
      <p:ext uri="{BB962C8B-B14F-4D97-AF65-F5344CB8AC3E}">
        <p14:creationId xmlns:p14="http://schemas.microsoft.com/office/powerpoint/2010/main" val="2508988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8960"/>
          <a:stretch>
            <a:fillRect/>
          </a:stretch>
        </p:blipFill>
        <p:spPr/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767408" y="1628800"/>
            <a:ext cx="4257265" cy="4005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Test run area will be commissioned in </a:t>
            </a:r>
            <a:r>
              <a:rPr lang="en-US" sz="1800" dirty="0" smtClean="0"/>
              <a:t>September </a:t>
            </a:r>
            <a:r>
              <a:rPr lang="en-US" sz="1800" dirty="0"/>
              <a:t>2020</a:t>
            </a:r>
          </a:p>
          <a:p>
            <a:r>
              <a:rPr lang="en-GB" sz="1800" dirty="0" smtClean="0"/>
              <a:t>The </a:t>
            </a:r>
            <a:r>
              <a:rPr lang="en-GB" sz="1800" dirty="0"/>
              <a:t>test </a:t>
            </a:r>
            <a:r>
              <a:rPr lang="en-GB" sz="1800" dirty="0" err="1" smtClean="0"/>
              <a:t>truns</a:t>
            </a:r>
            <a:r>
              <a:rPr lang="en-GB" sz="1800" dirty="0" smtClean="0"/>
              <a:t> are performed </a:t>
            </a:r>
            <a:r>
              <a:rPr lang="en-GB" sz="1800" dirty="0"/>
              <a:t>on a route </a:t>
            </a:r>
            <a:r>
              <a:rPr lang="en-GB" sz="1800" dirty="0" smtClean="0"/>
              <a:t>between </a:t>
            </a:r>
            <a:r>
              <a:rPr lang="fi-FI" sz="1800" b="1" dirty="0" smtClean="0"/>
              <a:t>Hervannan </a:t>
            </a:r>
            <a:r>
              <a:rPr lang="fi-FI" sz="1800" b="1" dirty="0"/>
              <a:t>valtaväylä </a:t>
            </a:r>
            <a:r>
              <a:rPr lang="fi-FI" sz="1800" dirty="0" smtClean="0"/>
              <a:t>(</a:t>
            </a:r>
            <a:r>
              <a:rPr lang="fi-FI" sz="1800" dirty="0" err="1" smtClean="0"/>
              <a:t>beginning</a:t>
            </a:r>
            <a:r>
              <a:rPr lang="fi-FI" sz="1800" dirty="0" smtClean="0"/>
              <a:t> </a:t>
            </a:r>
            <a:r>
              <a:rPr lang="fi-FI" sz="1800" dirty="0" err="1" smtClean="0"/>
              <a:t>from</a:t>
            </a:r>
            <a:r>
              <a:rPr lang="fi-FI" sz="1800" dirty="0" smtClean="0"/>
              <a:t> Turtola), </a:t>
            </a:r>
            <a:r>
              <a:rPr lang="fi-FI" sz="1800" b="1" dirty="0"/>
              <a:t>Rieväkatu, Sammonkatu, Itsenäisyydenkatu </a:t>
            </a:r>
            <a:r>
              <a:rPr lang="fi-FI" sz="1800" b="1" dirty="0" smtClean="0"/>
              <a:t>to the </a:t>
            </a:r>
            <a:r>
              <a:rPr lang="fi-FI" sz="1800" b="1" dirty="0" err="1" smtClean="0"/>
              <a:t>railway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tunnel</a:t>
            </a:r>
            <a:r>
              <a:rPr lang="fi-FI" sz="1800" b="1" dirty="0" smtClean="0"/>
              <a:t> </a:t>
            </a:r>
            <a:r>
              <a:rPr lang="fi-FI" sz="1800" dirty="0" smtClean="0"/>
              <a:t>and </a:t>
            </a:r>
            <a:r>
              <a:rPr lang="fi-FI" sz="1800" b="1" dirty="0" err="1"/>
              <a:t>Teiskontie</a:t>
            </a:r>
            <a:r>
              <a:rPr lang="fi-FI" sz="1800" b="1" dirty="0"/>
              <a:t> </a:t>
            </a:r>
            <a:r>
              <a:rPr lang="fi-FI" sz="1800" b="1" dirty="0" smtClean="0"/>
              <a:t>to </a:t>
            </a:r>
            <a:r>
              <a:rPr lang="fi-FI" sz="1800" b="1" dirty="0" err="1" smtClean="0"/>
              <a:t>Kaupinkatu</a:t>
            </a:r>
            <a:endParaRPr lang="fi-FI" sz="1800" dirty="0" smtClean="0"/>
          </a:p>
          <a:p>
            <a:r>
              <a:rPr lang="en-GB" sz="1800" dirty="0" smtClean="0"/>
              <a:t>Sometimes </a:t>
            </a:r>
            <a:r>
              <a:rPr lang="en-GB" sz="1800" dirty="0"/>
              <a:t>the </a:t>
            </a:r>
            <a:r>
              <a:rPr lang="en-GB" sz="1800" dirty="0" smtClean="0"/>
              <a:t>tram </a:t>
            </a:r>
            <a:r>
              <a:rPr lang="en-GB" sz="1800" dirty="0"/>
              <a:t>moves at walking speed, sometimes as fast as other vehicles</a:t>
            </a:r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 </a:t>
            </a:r>
            <a:r>
              <a:rPr lang="en-GB" dirty="0" smtClean="0"/>
              <a:t>route 2</a:t>
            </a:r>
          </a:p>
        </p:txBody>
      </p:sp>
      <p:pic>
        <p:nvPicPr>
          <p:cNvPr id="11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66617"/>
            <a:ext cx="3016771" cy="169709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807968" y="4005064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Can you find the start and end point of the test run route on the map?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4"/>
          <a:srcRect l="27124" r="34979"/>
          <a:stretch/>
        </p:blipFill>
        <p:spPr>
          <a:xfrm>
            <a:off x="11241751" y="1365456"/>
            <a:ext cx="864096" cy="1329043"/>
          </a:xfrm>
          <a:prstGeom prst="rect">
            <a:avLst/>
          </a:prstGeom>
        </p:spPr>
      </p:pic>
      <p:sp>
        <p:nvSpPr>
          <p:cNvPr id="5" name="Kuvatekstiellipsi 4"/>
          <p:cNvSpPr/>
          <p:nvPr/>
        </p:nvSpPr>
        <p:spPr>
          <a:xfrm>
            <a:off x="10004706" y="1045237"/>
            <a:ext cx="1641142" cy="640439"/>
          </a:xfrm>
          <a:prstGeom prst="wedgeEllipseCallout">
            <a:avLst>
              <a:gd name="adj1" fmla="val 36475"/>
              <a:gd name="adj2" fmla="val 5749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50" dirty="0" smtClean="0">
                <a:latin typeface="Arial Black" panose="020B0A04020102020204" pitchFamily="34" charset="0"/>
              </a:rPr>
              <a:t>Can </a:t>
            </a:r>
            <a:r>
              <a:rPr lang="fi-FI" sz="1050" dirty="0" err="1" smtClean="0">
                <a:latin typeface="Arial Black" panose="020B0A04020102020204" pitchFamily="34" charset="0"/>
              </a:rPr>
              <a:t>you</a:t>
            </a:r>
            <a:r>
              <a:rPr lang="fi-FI" sz="1050" dirty="0" smtClean="0">
                <a:latin typeface="Arial Black" panose="020B0A04020102020204" pitchFamily="34" charset="0"/>
              </a:rPr>
              <a:t> </a:t>
            </a:r>
            <a:r>
              <a:rPr lang="fi-FI" sz="1050" dirty="0" err="1" smtClean="0">
                <a:latin typeface="Arial Black" panose="020B0A04020102020204" pitchFamily="34" charset="0"/>
              </a:rPr>
              <a:t>find</a:t>
            </a:r>
            <a:r>
              <a:rPr lang="fi-FI" sz="1050" dirty="0" smtClean="0">
                <a:latin typeface="Arial Black" panose="020B0A04020102020204" pitchFamily="34" charset="0"/>
              </a:rPr>
              <a:t> </a:t>
            </a:r>
            <a:r>
              <a:rPr lang="fi-FI" sz="1050" dirty="0" err="1" smtClean="0">
                <a:latin typeface="Arial Black" panose="020B0A04020102020204" pitchFamily="34" charset="0"/>
              </a:rPr>
              <a:t>your</a:t>
            </a:r>
            <a:r>
              <a:rPr lang="fi-FI" sz="1050" dirty="0" smtClean="0">
                <a:latin typeface="Arial Black" panose="020B0A04020102020204" pitchFamily="34" charset="0"/>
              </a:rPr>
              <a:t> </a:t>
            </a:r>
            <a:r>
              <a:rPr lang="fi-FI" sz="1050" dirty="0" err="1" smtClean="0">
                <a:latin typeface="Arial Black" panose="020B0A04020102020204" pitchFamily="34" charset="0"/>
              </a:rPr>
              <a:t>school</a:t>
            </a:r>
            <a:r>
              <a:rPr lang="fi-FI" sz="1050" dirty="0" smtClean="0">
                <a:latin typeface="Arial Black" panose="020B0A04020102020204" pitchFamily="34" charset="0"/>
              </a:rPr>
              <a:t> on the </a:t>
            </a:r>
            <a:r>
              <a:rPr lang="fi-FI" sz="1050" dirty="0" err="1" smtClean="0">
                <a:latin typeface="Arial Black" panose="020B0A04020102020204" pitchFamily="34" charset="0"/>
              </a:rPr>
              <a:t>map</a:t>
            </a:r>
            <a:r>
              <a:rPr lang="fi-FI" sz="1050" dirty="0" smtClean="0">
                <a:latin typeface="Arial Black" panose="020B0A04020102020204" pitchFamily="34" charset="0"/>
              </a:rPr>
              <a:t>?</a:t>
            </a:r>
            <a:endParaRPr lang="fi-FI" sz="105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63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do you know if you are along the test run route?</a:t>
            </a:r>
          </a:p>
        </p:txBody>
      </p:sp>
    </p:spTree>
    <p:extLst>
      <p:ext uri="{BB962C8B-B14F-4D97-AF65-F5344CB8AC3E}">
        <p14:creationId xmlns:p14="http://schemas.microsoft.com/office/powerpoint/2010/main" val="400211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Traffic signallers guide road users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00808"/>
            <a:ext cx="5689849" cy="4039236"/>
          </a:xfrm>
        </p:spPr>
        <p:txBody>
          <a:bodyPr/>
          <a:lstStyle/>
          <a:p>
            <a:r>
              <a:rPr lang="en-GB" b="1" dirty="0"/>
              <a:t>Traffic signallers</a:t>
            </a:r>
            <a:r>
              <a:rPr lang="en-GB" dirty="0"/>
              <a:t> guide all road users during test runs</a:t>
            </a:r>
          </a:p>
          <a:p>
            <a:r>
              <a:rPr lang="en-GB" b="1" dirty="0"/>
              <a:t>Always</a:t>
            </a:r>
            <a:r>
              <a:rPr lang="en-GB" dirty="0"/>
              <a:t> follow the guidance of the traffic </a:t>
            </a:r>
            <a:r>
              <a:rPr lang="en-GB" dirty="0" smtClean="0"/>
              <a:t>signaller</a:t>
            </a:r>
          </a:p>
          <a:p>
            <a:r>
              <a:rPr lang="en-US" b="1" dirty="0"/>
              <a:t>Signs</a:t>
            </a:r>
            <a:r>
              <a:rPr lang="en-US" dirty="0"/>
              <a:t> will be </a:t>
            </a:r>
            <a:r>
              <a:rPr lang="en-US" dirty="0" smtClean="0"/>
              <a:t>put up along </a:t>
            </a:r>
            <a:r>
              <a:rPr lang="en-US" dirty="0"/>
              <a:t>the new </a:t>
            </a:r>
            <a:r>
              <a:rPr lang="en-US" dirty="0" smtClean="0"/>
              <a:t>test run area </a:t>
            </a:r>
            <a:r>
              <a:rPr lang="en-US" dirty="0"/>
              <a:t>to indicate that </a:t>
            </a:r>
            <a:r>
              <a:rPr lang="en-US" dirty="0" smtClean="0"/>
              <a:t>the tram </a:t>
            </a:r>
            <a:r>
              <a:rPr lang="en-US" dirty="0"/>
              <a:t>is on the move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636912"/>
            <a:ext cx="4657748" cy="310313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/>
          <a:srcRect l="30767" r="28213"/>
          <a:stretch/>
        </p:blipFill>
        <p:spPr>
          <a:xfrm>
            <a:off x="5231904" y="4869160"/>
            <a:ext cx="1440160" cy="1920992"/>
          </a:xfrm>
          <a:prstGeom prst="rect">
            <a:avLst/>
          </a:prstGeom>
        </p:spPr>
      </p:pic>
      <p:sp>
        <p:nvSpPr>
          <p:cNvPr id="8" name="Kuvatekstiellipsi 7"/>
          <p:cNvSpPr/>
          <p:nvPr/>
        </p:nvSpPr>
        <p:spPr>
          <a:xfrm>
            <a:off x="6240016" y="4373298"/>
            <a:ext cx="2427262" cy="991724"/>
          </a:xfrm>
          <a:prstGeom prst="wedgeEllipseCallout">
            <a:avLst>
              <a:gd name="adj1" fmla="val -33272"/>
              <a:gd name="adj2" fmla="val 61630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When a new test </a:t>
            </a:r>
            <a:r>
              <a:rPr lang="en-US" sz="1050" dirty="0" smtClean="0">
                <a:latin typeface="Arial Black" panose="020B0A04020102020204" pitchFamily="34" charset="0"/>
              </a:rPr>
              <a:t>run </a:t>
            </a:r>
            <a:r>
              <a:rPr lang="en-US" sz="1050" dirty="0">
                <a:latin typeface="Arial Black" panose="020B0A04020102020204" pitchFamily="34" charset="0"/>
              </a:rPr>
              <a:t>area is put into operation, </a:t>
            </a:r>
            <a:r>
              <a:rPr lang="en-US" sz="1050" dirty="0" smtClean="0">
                <a:latin typeface="Arial Black" panose="020B0A04020102020204" pitchFamily="34" charset="0"/>
              </a:rPr>
              <a:t>signs </a:t>
            </a:r>
            <a:r>
              <a:rPr lang="en-US" sz="1050" dirty="0">
                <a:latin typeface="Arial Black" panose="020B0A04020102020204" pitchFamily="34" charset="0"/>
              </a:rPr>
              <a:t>will be </a:t>
            </a:r>
            <a:r>
              <a:rPr lang="en-US" sz="1050" dirty="0" smtClean="0">
                <a:latin typeface="Arial Black" panose="020B0A04020102020204" pitchFamily="34" charset="0"/>
              </a:rPr>
              <a:t>put up </a:t>
            </a:r>
            <a:r>
              <a:rPr lang="en-US" sz="1050" dirty="0">
                <a:latin typeface="Arial Black" panose="020B0A04020102020204" pitchFamily="34" charset="0"/>
              </a:rPr>
              <a:t>in the area</a:t>
            </a:r>
            <a:endParaRPr lang="fi-FI" sz="105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36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to cross the tramway safely?</a:t>
            </a:r>
          </a:p>
        </p:txBody>
      </p:sp>
    </p:spTree>
    <p:extLst>
      <p:ext uri="{BB962C8B-B14F-4D97-AF65-F5344CB8AC3E}">
        <p14:creationId xmlns:p14="http://schemas.microsoft.com/office/powerpoint/2010/main" val="59145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9395E5FA1E24D8B0206809B6A41F9" ma:contentTypeVersion="13" ma:contentTypeDescription="Create a new document." ma:contentTypeScope="" ma:versionID="571a1be791fb82d3185bfb7c25baf110">
  <xsd:schema xmlns:xsd="http://www.w3.org/2001/XMLSchema" xmlns:xs="http://www.w3.org/2001/XMLSchema" xmlns:p="http://schemas.microsoft.com/office/2006/metadata/properties" xmlns:ns3="f0619eb8-7743-41f4-b6c1-8d2df8520f46" xmlns:ns4="f361b86b-c5f5-4a3a-8048-10ee5894a76f" targetNamespace="http://schemas.microsoft.com/office/2006/metadata/properties" ma:root="true" ma:fieldsID="1dd061042726a938b29937bede61f837" ns3:_="" ns4:_="">
    <xsd:import namespace="f0619eb8-7743-41f4-b6c1-8d2df8520f46"/>
    <xsd:import namespace="f361b86b-c5f5-4a3a-8048-10ee5894a7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19eb8-7743-41f4-b6c1-8d2df8520f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61b86b-c5f5-4a3a-8048-10ee5894a76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2B7D34-1D85-4DDC-9585-CDF131E01150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0619eb8-7743-41f4-b6c1-8d2df8520f46"/>
    <ds:schemaRef ds:uri="http://purl.org/dc/dcmitype/"/>
    <ds:schemaRef ds:uri="http://schemas.microsoft.com/office/infopath/2007/PartnerControls"/>
    <ds:schemaRef ds:uri="f361b86b-c5f5-4a3a-8048-10ee5894a76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A858962-7B4E-4DD5-BAAD-6C2D4DEA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619eb8-7743-41f4-b6c1-8d2df8520f46"/>
    <ds:schemaRef ds:uri="f361b86b-c5f5-4a3a-8048-10ee5894a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700</Words>
  <Application>Microsoft Office PowerPoint</Application>
  <PresentationFormat>Laajakuva</PresentationFormat>
  <Paragraphs>70</Paragraphs>
  <Slides>13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Keep your eyes  open!</vt:lpstr>
      <vt:lpstr>Tampere Tramway</vt:lpstr>
      <vt:lpstr>PowerPoint-esitys</vt:lpstr>
      <vt:lpstr>PowerPoint-esitys</vt:lpstr>
      <vt:lpstr>PowerPoint-esitys</vt:lpstr>
      <vt:lpstr>PowerPoint-esitys</vt:lpstr>
      <vt:lpstr>How do you know if you are along the test run route?</vt:lpstr>
      <vt:lpstr>Traffic signallers guide road users</vt:lpstr>
      <vt:lpstr>How to cross the tramway safely?</vt:lpstr>
      <vt:lpstr>PowerPoint-esitys</vt:lpstr>
      <vt:lpstr>PowerPoint-esitys</vt:lpstr>
      <vt:lpstr>Thank you!</vt:lpstr>
      <vt:lpstr>Useful links and videos for teachers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Lindfors Emmiina</cp:lastModifiedBy>
  <cp:revision>62</cp:revision>
  <dcterms:created xsi:type="dcterms:W3CDTF">2020-02-16T08:04:16Z</dcterms:created>
  <dcterms:modified xsi:type="dcterms:W3CDTF">2020-09-07T12:01:12Z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0x010100BCF9395E5FA1E24D8B0206809B6A41F9</vt:lpwstr>
  </property>
  <property fmtid="{D5CDD505-2E9C-101B-9397-08002B2CF9AE}" pid="3" name="_NewReviewCycle">
    <vt:lpwstr/>
  </property>
</Properties>
</file>