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71" r:id="rId5"/>
    <p:sldId id="303" r:id="rId6"/>
    <p:sldId id="308" r:id="rId7"/>
    <p:sldId id="293" r:id="rId8"/>
    <p:sldId id="304" r:id="rId9"/>
    <p:sldId id="305" r:id="rId10"/>
    <p:sldId id="291" r:id="rId11"/>
    <p:sldId id="306" r:id="rId12"/>
    <p:sldId id="292" r:id="rId13"/>
    <p:sldId id="297" r:id="rId14"/>
    <p:sldId id="299" r:id="rId15"/>
    <p:sldId id="307" r:id="rId16"/>
    <p:sldId id="300" r:id="rId17"/>
    <p:sldId id="302" r:id="rId18"/>
    <p:sldId id="288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fors Emmiina" initials="LE" lastIdx="1" clrIdx="0">
    <p:extLst>
      <p:ext uri="{19B8F6BF-5375-455C-9EA6-DF929625EA0E}">
        <p15:presenceInfo xmlns:p15="http://schemas.microsoft.com/office/powerpoint/2012/main" userId="S-1-5-21-2029089813-1839756496-1287535205-336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38B1A-AA08-49B8-8281-3FF4D12DC17F}" v="3" dt="2020-03-03T19:11:10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>
        <p:scale>
          <a:sx n="40" d="100"/>
          <a:sy n="40" d="100"/>
        </p:scale>
        <p:origin x="30" y="21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ina Linnoinen" userId="18f4fc78-71f6-4a88-9045-a35ba2e5b644" providerId="ADAL" clId="{28B38B1A-AA08-49B8-8281-3FF4D12DC17F}"/>
    <pc:docChg chg="custSel modSld">
      <pc:chgData name="Anniina Linnoinen" userId="18f4fc78-71f6-4a88-9045-a35ba2e5b644" providerId="ADAL" clId="{28B38B1A-AA08-49B8-8281-3FF4D12DC17F}" dt="2020-03-03T19:11:33.068" v="151" actId="1076"/>
      <pc:docMkLst>
        <pc:docMk/>
      </pc:docMkLst>
      <pc:sldChg chg="modSp mod">
        <pc:chgData name="Anniina Linnoinen" userId="18f4fc78-71f6-4a88-9045-a35ba2e5b644" providerId="ADAL" clId="{28B38B1A-AA08-49B8-8281-3FF4D12DC17F}" dt="2020-03-03T19:11:33.068" v="151" actId="1076"/>
        <pc:sldMkLst>
          <pc:docMk/>
          <pc:sldMk cId="939463309" sldId="291"/>
        </pc:sldMkLst>
        <pc:spChg chg="mod">
          <ac:chgData name="Anniina Linnoinen" userId="18f4fc78-71f6-4a88-9045-a35ba2e5b644" providerId="ADAL" clId="{28B38B1A-AA08-49B8-8281-3FF4D12DC17F}" dt="2020-02-27T12:13:29.556" v="115" actId="20577"/>
          <ac:spMkLst>
            <pc:docMk/>
            <pc:sldMk cId="939463309" sldId="291"/>
            <ac:spMk id="6" creationId="{A007645D-AA8E-4F18-81B8-4BFEE633CC5F}"/>
          </ac:spMkLst>
        </pc:spChg>
        <pc:spChg chg="mod">
          <ac:chgData name="Anniina Linnoinen" userId="18f4fc78-71f6-4a88-9045-a35ba2e5b644" providerId="ADAL" clId="{28B38B1A-AA08-49B8-8281-3FF4D12DC17F}" dt="2020-02-27T11:26:21.338" v="38" actId="20577"/>
          <ac:spMkLst>
            <pc:docMk/>
            <pc:sldMk cId="939463309" sldId="291"/>
            <ac:spMk id="7" creationId="{AD85A1D1-6AB0-4C40-800A-444219523063}"/>
          </ac:spMkLst>
        </pc:spChg>
        <pc:spChg chg="mod">
          <ac:chgData name="Anniina Linnoinen" userId="18f4fc78-71f6-4a88-9045-a35ba2e5b644" providerId="ADAL" clId="{28B38B1A-AA08-49B8-8281-3FF4D12DC17F}" dt="2020-02-27T11:26:33.700" v="58" actId="20577"/>
          <ac:spMkLst>
            <pc:docMk/>
            <pc:sldMk cId="939463309" sldId="291"/>
            <ac:spMk id="12" creationId="{7AE2A4DC-73DC-435D-BD66-9A4F216176C6}"/>
          </ac:spMkLst>
        </pc:spChg>
        <pc:picChg chg="mod">
          <ac:chgData name="Anniina Linnoinen" userId="18f4fc78-71f6-4a88-9045-a35ba2e5b644" providerId="ADAL" clId="{28B38B1A-AA08-49B8-8281-3FF4D12DC17F}" dt="2020-03-03T19:11:33.068" v="151" actId="1076"/>
          <ac:picMkLst>
            <pc:docMk/>
            <pc:sldMk cId="939463309" sldId="291"/>
            <ac:picMk id="8" creationId="{4C3413A8-580A-4D14-B4E6-E0A57FE46EBD}"/>
          </ac:picMkLst>
        </pc:picChg>
        <pc:picChg chg="mod modCrop">
          <ac:chgData name="Anniina Linnoinen" userId="18f4fc78-71f6-4a88-9045-a35ba2e5b644" providerId="ADAL" clId="{28B38B1A-AA08-49B8-8281-3FF4D12DC17F}" dt="2020-03-03T19:11:30.452" v="150" actId="1076"/>
          <ac:picMkLst>
            <pc:docMk/>
            <pc:sldMk cId="939463309" sldId="291"/>
            <ac:picMk id="16" creationId="{06810E12-C0AE-4D6E-B712-262D22D6AFE7}"/>
          </ac:picMkLst>
        </pc:picChg>
      </pc:sldChg>
      <pc:sldChg chg="modSp mod">
        <pc:chgData name="Anniina Linnoinen" userId="18f4fc78-71f6-4a88-9045-a35ba2e5b644" providerId="ADAL" clId="{28B38B1A-AA08-49B8-8281-3FF4D12DC17F}" dt="2020-02-27T11:27:21.667" v="74" actId="20577"/>
        <pc:sldMkLst>
          <pc:docMk/>
          <pc:sldMk cId="4002116220" sldId="292"/>
        </pc:sldMkLst>
        <pc:spChg chg="mod">
          <ac:chgData name="Anniina Linnoinen" userId="18f4fc78-71f6-4a88-9045-a35ba2e5b644" providerId="ADAL" clId="{28B38B1A-AA08-49B8-8281-3FF4D12DC17F}" dt="2020-02-27T11:27:21.667" v="74" actId="20577"/>
          <ac:spMkLst>
            <pc:docMk/>
            <pc:sldMk cId="4002116220" sldId="292"/>
            <ac:spMk id="6" creationId="{AF7B9B5A-DF8E-45FA-937F-364C32F585E7}"/>
          </ac:spMkLst>
        </pc:spChg>
      </pc:sldChg>
      <pc:sldChg chg="modSp mod">
        <pc:chgData name="Anniina Linnoinen" userId="18f4fc78-71f6-4a88-9045-a35ba2e5b644" providerId="ADAL" clId="{28B38B1A-AA08-49B8-8281-3FF4D12DC17F}" dt="2020-02-27T12:13:04.500" v="88" actId="20577"/>
        <pc:sldMkLst>
          <pc:docMk/>
          <pc:sldMk cId="3947004089" sldId="293"/>
        </pc:sldMkLst>
        <pc:spChg chg="mod">
          <ac:chgData name="Anniina Linnoinen" userId="18f4fc78-71f6-4a88-9045-a35ba2e5b644" providerId="ADAL" clId="{28B38B1A-AA08-49B8-8281-3FF4D12DC17F}" dt="2020-02-27T11:26:02.467" v="8" actId="20577"/>
          <ac:spMkLst>
            <pc:docMk/>
            <pc:sldMk cId="3947004089" sldId="293"/>
            <ac:spMk id="6" creationId="{A007645D-AA8E-4F18-81B8-4BFEE633CC5F}"/>
          </ac:spMkLst>
        </pc:spChg>
        <pc:spChg chg="mod">
          <ac:chgData name="Anniina Linnoinen" userId="18f4fc78-71f6-4a88-9045-a35ba2e5b644" providerId="ADAL" clId="{28B38B1A-AA08-49B8-8281-3FF4D12DC17F}" dt="2020-02-27T12:13:04.500" v="88" actId="20577"/>
          <ac:spMkLst>
            <pc:docMk/>
            <pc:sldMk cId="3947004089" sldId="293"/>
            <ac:spMk id="7" creationId="{AD85A1D1-6AB0-4C40-800A-444219523063}"/>
          </ac:spMkLst>
        </pc:spChg>
      </pc:sldChg>
      <pc:sldChg chg="modSp mod">
        <pc:chgData name="Anniina Linnoinen" userId="18f4fc78-71f6-4a88-9045-a35ba2e5b644" providerId="ADAL" clId="{28B38B1A-AA08-49B8-8281-3FF4D12DC17F}" dt="2020-02-27T11:27:36.298" v="85" actId="20577"/>
        <pc:sldMkLst>
          <pc:docMk/>
          <pc:sldMk cId="3951980812" sldId="294"/>
        </pc:sldMkLst>
        <pc:spChg chg="mod">
          <ac:chgData name="Anniina Linnoinen" userId="18f4fc78-71f6-4a88-9045-a35ba2e5b644" providerId="ADAL" clId="{28B38B1A-AA08-49B8-8281-3FF4D12DC17F}" dt="2020-02-27T11:27:36.298" v="85" actId="20577"/>
          <ac:spMkLst>
            <pc:docMk/>
            <pc:sldMk cId="3951980812" sldId="294"/>
            <ac:spMk id="7" creationId="{AD85A1D1-6AB0-4C40-800A-444219523063}"/>
          </ac:spMkLst>
        </pc:spChg>
      </pc:sldChg>
      <pc:sldChg chg="modSp mod">
        <pc:chgData name="Anniina Linnoinen" userId="18f4fc78-71f6-4a88-9045-a35ba2e5b644" providerId="ADAL" clId="{28B38B1A-AA08-49B8-8281-3FF4D12DC17F}" dt="2020-02-27T12:14:33.380" v="146" actId="20577"/>
        <pc:sldMkLst>
          <pc:docMk/>
          <pc:sldMk cId="2017336039" sldId="297"/>
        </pc:sldMkLst>
        <pc:spChg chg="mod">
          <ac:chgData name="Anniina Linnoinen" userId="18f4fc78-71f6-4a88-9045-a35ba2e5b644" providerId="ADAL" clId="{28B38B1A-AA08-49B8-8281-3FF4D12DC17F}" dt="2020-02-27T12:14:33.380" v="146" actId="20577"/>
          <ac:spMkLst>
            <pc:docMk/>
            <pc:sldMk cId="2017336039" sldId="297"/>
            <ac:spMk id="3" creationId="{00000000-0000-0000-0000-000000000000}"/>
          </ac:spMkLst>
        </pc:spChg>
      </pc:sldChg>
      <pc:sldChg chg="modSp mod">
        <pc:chgData name="Anniina Linnoinen" userId="18f4fc78-71f6-4a88-9045-a35ba2e5b644" providerId="ADAL" clId="{28B38B1A-AA08-49B8-8281-3FF4D12DC17F}" dt="2020-02-27T12:14:12.909" v="143" actId="20577"/>
        <pc:sldMkLst>
          <pc:docMk/>
          <pc:sldMk cId="4013706788" sldId="304"/>
        </pc:sldMkLst>
        <pc:spChg chg="mod">
          <ac:chgData name="Anniina Linnoinen" userId="18f4fc78-71f6-4a88-9045-a35ba2e5b644" providerId="ADAL" clId="{28B38B1A-AA08-49B8-8281-3FF4D12DC17F}" dt="2020-02-27T12:13:51.651" v="119" actId="6549"/>
          <ac:spMkLst>
            <pc:docMk/>
            <pc:sldMk cId="4013706788" sldId="304"/>
            <ac:spMk id="63" creationId="{C8E0DA7F-F9D9-46B0-A7ED-E8EBBE329E09}"/>
          </ac:spMkLst>
        </pc:spChg>
        <pc:spChg chg="mod">
          <ac:chgData name="Anniina Linnoinen" userId="18f4fc78-71f6-4a88-9045-a35ba2e5b644" providerId="ADAL" clId="{28B38B1A-AA08-49B8-8281-3FF4D12DC17F}" dt="2020-02-27T12:14:07.581" v="135" actId="20577"/>
          <ac:spMkLst>
            <pc:docMk/>
            <pc:sldMk cId="4013706788" sldId="304"/>
            <ac:spMk id="91" creationId="{49232BF6-6CEC-48C9-B39F-D32C4DCD209A}"/>
          </ac:spMkLst>
        </pc:spChg>
        <pc:spChg chg="mod">
          <ac:chgData name="Anniina Linnoinen" userId="18f4fc78-71f6-4a88-9045-a35ba2e5b644" providerId="ADAL" clId="{28B38B1A-AA08-49B8-8281-3FF4D12DC17F}" dt="2020-02-27T12:14:12.909" v="143" actId="20577"/>
          <ac:spMkLst>
            <pc:docMk/>
            <pc:sldMk cId="4013706788" sldId="304"/>
            <ac:spMk id="93" creationId="{5D0A5BF8-EA86-44FB-9732-62BB7F2B99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10</a:t>
            </a:fld>
            <a:endParaRPr lang="fi-FI" smtClean="0"/>
          </a:p>
        </p:txBody>
      </p:sp>
    </p:spTree>
    <p:extLst>
      <p:ext uri="{BB962C8B-B14F-4D97-AF65-F5344CB8AC3E}">
        <p14:creationId xmlns:p14="http://schemas.microsoft.com/office/powerpoint/2010/main" val="207943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4.11.2020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hyperlink" Target="https://www.tampereenratikka.fi/tampereen-ratikka/liikenneturvallisuu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watch?v=uTy9J3WRBjU" TargetMode="External"/><Relationship Id="rId4" Type="http://schemas.openxmlformats.org/officeDocument/2006/relationships/hyperlink" Target="https://youtu.be/zBGXAqfLbW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Håll uppsikt!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Spårvagn i trafik.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96191" y="500895"/>
            <a:ext cx="9535887" cy="1336449"/>
          </a:xfrm>
        </p:spPr>
        <p:txBody>
          <a:bodyPr>
            <a:normAutofit/>
          </a:bodyPr>
          <a:lstStyle/>
          <a:p>
            <a:r>
              <a:rPr lang="sv-FI" sz="2800"/>
              <a:t>Trafikledare hjälper fotgängare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95400" y="1837191"/>
            <a:ext cx="5545833" cy="3569110"/>
          </a:xfrm>
        </p:spPr>
        <p:txBody>
          <a:bodyPr>
            <a:normAutofit/>
          </a:bodyPr>
          <a:lstStyle/>
          <a:p>
            <a:r>
              <a:rPr lang="sv-FI" sz="2000" b="1"/>
              <a:t>Trafikledarna</a:t>
            </a:r>
            <a:r>
              <a:rPr lang="sv-FI" sz="2000"/>
              <a:t> hjälper alla som rör sig på vägarna medan provkörningarna pågår</a:t>
            </a:r>
          </a:p>
          <a:p>
            <a:r>
              <a:rPr lang="sv-FI" sz="2000"/>
              <a:t>Tänk på att </a:t>
            </a:r>
            <a:r>
              <a:rPr lang="sv-FI" sz="2000" b="1"/>
              <a:t>alltid</a:t>
            </a:r>
            <a:r>
              <a:rPr lang="sv-FI" sz="2000"/>
              <a:t> följa trafikledarens anvisningar</a:t>
            </a:r>
          </a:p>
          <a:p>
            <a:r>
              <a:rPr lang="sv-FI" sz="2000"/>
              <a:t>På det nya provkörningsområdet kommer det att finnas </a:t>
            </a:r>
            <a:r>
              <a:rPr lang="sv-FI" sz="2000" b="1"/>
              <a:t>skyltar</a:t>
            </a:r>
            <a:r>
              <a:rPr lang="sv-FI" sz="2000"/>
              <a:t> som visar att spårvagnen är i rörelse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419544"/>
            <a:ext cx="4657223" cy="3104815"/>
          </a:xfrm>
          <a:prstGeom prst="rect">
            <a:avLst/>
          </a:prstGeom>
        </p:spPr>
      </p:pic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8" t="12992" r="36764" b="4274"/>
          <a:stretch/>
        </p:blipFill>
        <p:spPr>
          <a:xfrm flipH="1">
            <a:off x="6996707" y="5301208"/>
            <a:ext cx="1296146" cy="14041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Kuvatekstiellipsi 10"/>
          <p:cNvSpPr/>
          <p:nvPr/>
        </p:nvSpPr>
        <p:spPr>
          <a:xfrm flipH="1">
            <a:off x="5087887" y="4221088"/>
            <a:ext cx="2556893" cy="1115024"/>
          </a:xfrm>
          <a:prstGeom prst="wedgeEllipseCallout">
            <a:avLst>
              <a:gd name="adj1" fmla="val -33398"/>
              <a:gd name="adj2" fmla="val 52833"/>
            </a:avLst>
          </a:prstGeom>
          <a:solidFill>
            <a:srgbClr val="3A3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Det kommer att finnas skyltar när det nya provkörningsområdet tas i bruk</a:t>
            </a:r>
          </a:p>
        </p:txBody>
      </p:sp>
    </p:spTree>
    <p:extLst>
      <p:ext uri="{BB962C8B-B14F-4D97-AF65-F5344CB8AC3E}">
        <p14:creationId xmlns:p14="http://schemas.microsoft.com/office/powerpoint/2010/main" val="20173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korsar man spårvägen tryggt?</a:t>
            </a:r>
          </a:p>
        </p:txBody>
      </p:sp>
    </p:spTree>
    <p:extLst>
      <p:ext uri="{BB962C8B-B14F-4D97-AF65-F5344CB8AC3E}">
        <p14:creationId xmlns:p14="http://schemas.microsoft.com/office/powerpoint/2010/main" val="5914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51384" y="500742"/>
            <a:ext cx="9535887" cy="1336449"/>
          </a:xfrm>
        </p:spPr>
        <p:txBody>
          <a:bodyPr/>
          <a:lstStyle/>
          <a:p>
            <a:r>
              <a:rPr lang="sv-FI"/>
              <a:t>Korsa spårvägen tryggt</a:t>
            </a:r>
            <a:br>
              <a:rPr lang="sv-FI"/>
            </a:br>
            <a:endParaRPr lang="sv-FI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879976" y="2471688"/>
            <a:ext cx="4464496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FI" sz="2000" b="1" dirty="0"/>
              <a:t>KORSNINGSPUNKT</a:t>
            </a:r>
          </a:p>
          <a:p>
            <a:r>
              <a:rPr lang="sv-FI" sz="2000" dirty="0"/>
              <a:t>Vid korsningspunkten finns inga skyddsmarkeringar </a:t>
            </a:r>
          </a:p>
          <a:p>
            <a:r>
              <a:rPr lang="sv-FI" sz="2000" dirty="0"/>
              <a:t>Vid korsningspunkten väjer fotgängaren för spårvagnar, bussar och eventuell annan underhållstrafik</a:t>
            </a:r>
          </a:p>
          <a:p>
            <a:pPr marL="0" indent="0">
              <a:buNone/>
            </a:pPr>
            <a:endParaRPr lang="fi-FI" b="1" dirty="0" smtClean="0"/>
          </a:p>
          <a:p>
            <a:pPr marL="0" indent="0">
              <a:buNone/>
            </a:pPr>
            <a:endParaRPr lang="fi-FI" b="1" dirty="0" smtClean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566690" y="1512032"/>
            <a:ext cx="9650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>
                <a:solidFill>
                  <a:srgbClr val="221D67"/>
                </a:solidFill>
              </a:rPr>
              <a:t>Korsa endast spårvägen vid markerade </a:t>
            </a:r>
            <a:r>
              <a:rPr lang="sv-FI" b="1">
                <a:solidFill>
                  <a:srgbClr val="221D67"/>
                </a:solidFill>
              </a:rPr>
              <a:t>övergångsställen eller korsningspunkter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FI" b="1">
                <a:solidFill>
                  <a:srgbClr val="221D67"/>
                </a:solidFill>
              </a:rPr>
              <a:t>INNAN DU KORSAR SPÅRVÄGEN: Stanna, se dig omkring, lyssna, titta och gå!</a:t>
            </a:r>
          </a:p>
          <a:p>
            <a:pPr lvl="0"/>
            <a:endParaRPr lang="fi-FI" b="1" dirty="0">
              <a:solidFill>
                <a:srgbClr val="221D67"/>
              </a:solidFill>
            </a:endParaRPr>
          </a:p>
        </p:txBody>
      </p:sp>
      <p:sp>
        <p:nvSpPr>
          <p:cNvPr id="7" name="Sisällön paikkamerkki 3"/>
          <p:cNvSpPr txBox="1">
            <a:spLocks/>
          </p:cNvSpPr>
          <p:nvPr/>
        </p:nvSpPr>
        <p:spPr>
          <a:xfrm>
            <a:off x="784821" y="2471688"/>
            <a:ext cx="446449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FI" sz="2000" b="1" dirty="0"/>
              <a:t>ÖVERGÅNGSSTÄLLE</a:t>
            </a:r>
          </a:p>
          <a:p>
            <a:r>
              <a:rPr lang="sv-FI" sz="2000" dirty="0"/>
              <a:t>Markeringar som går över övergångsstället och spåret</a:t>
            </a:r>
          </a:p>
          <a:p>
            <a:r>
              <a:rPr lang="sv-FI" sz="2000" dirty="0"/>
              <a:t>Oftast finns även trafikljus</a:t>
            </a:r>
          </a:p>
          <a:p>
            <a:r>
              <a:rPr lang="sv-FI" sz="2000" dirty="0"/>
              <a:t>Spårvagnen väjer för personer på övergångsstället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i-FI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79" y="5044876"/>
            <a:ext cx="4029805" cy="1731414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41977" t="46928" r="13364" b="31018"/>
          <a:stretch/>
        </p:blipFill>
        <p:spPr>
          <a:xfrm>
            <a:off x="6170359" y="5028294"/>
            <a:ext cx="4719590" cy="17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479376" y="1556792"/>
            <a:ext cx="4824536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FI" sz="1400" dirty="0"/>
              <a:t>Kom ihåg att spåret inte är en plats att vistas eller leka på </a:t>
            </a:r>
          </a:p>
          <a:p>
            <a:pPr lvl="0"/>
            <a:r>
              <a:rPr lang="sv-FI" sz="1400" dirty="0"/>
              <a:t>Det är aldrig tillåtet att stå och ta bilder eller </a:t>
            </a:r>
            <a:r>
              <a:rPr lang="sv-FI" sz="1400" dirty="0" err="1"/>
              <a:t>selfies</a:t>
            </a:r>
            <a:r>
              <a:rPr lang="sv-FI" sz="1400" dirty="0"/>
              <a:t> på spåret </a:t>
            </a:r>
          </a:p>
          <a:p>
            <a:pPr lvl="0"/>
            <a:r>
              <a:rPr lang="sv-FI" sz="1400" dirty="0"/>
              <a:t>Tänk på att alltid följa trafikledarens anvisningar</a:t>
            </a:r>
          </a:p>
          <a:p>
            <a:pPr lvl="0"/>
            <a:r>
              <a:rPr lang="sv-FI" sz="1400" dirty="0"/>
              <a:t>Spårvagnen </a:t>
            </a:r>
            <a:r>
              <a:rPr lang="sv-FI" sz="1400" b="1" dirty="0"/>
              <a:t>kan inte väja </a:t>
            </a:r>
            <a:r>
              <a:rPr lang="sv-FI" sz="1400" dirty="0"/>
              <a:t>för dig eftersom den går på spåret</a:t>
            </a:r>
          </a:p>
          <a:p>
            <a:pPr lvl="0"/>
            <a:r>
              <a:rPr lang="sv-FI" sz="1400" dirty="0"/>
              <a:t>Spårvagnen är </a:t>
            </a:r>
            <a:r>
              <a:rPr lang="sv-FI" sz="1400" b="1" dirty="0"/>
              <a:t>tystlåten</a:t>
            </a:r>
            <a:r>
              <a:rPr lang="sv-FI" sz="1400" dirty="0"/>
              <a:t>, så det är inte säkert du hör den i förväg</a:t>
            </a:r>
          </a:p>
          <a:p>
            <a:pPr lvl="0"/>
            <a:r>
              <a:rPr lang="sv-FI" sz="1400" dirty="0"/>
              <a:t>Spårvagnen väger lika mycket som tio elefanter! En så stor mängd stål </a:t>
            </a:r>
            <a:r>
              <a:rPr lang="sv-FI" sz="1400" b="1" dirty="0"/>
              <a:t>stannar väldigt långsamt </a:t>
            </a:r>
            <a:r>
              <a:rPr lang="sv-FI" sz="1400" dirty="0"/>
              <a:t>även om bromsen är i botten</a:t>
            </a:r>
          </a:p>
          <a:p>
            <a:pPr lvl="0"/>
            <a:r>
              <a:rPr lang="sv-FI" sz="1400" dirty="0"/>
              <a:t>På spåren rör sig förutom spårvagnar även underhållsfordon, så </a:t>
            </a:r>
            <a:r>
              <a:rPr lang="sv-FI" sz="1400" b="1" dirty="0"/>
              <a:t>var alltid försiktig när du korsar spåret!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74FF7-1C86-4FB1-B829-7532D7D9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77" y="4725144"/>
            <a:ext cx="506511" cy="358077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3"/>
            <a:ext cx="3097561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/>
              <a:t>Kom ihåg!</a:t>
            </a:r>
          </a:p>
        </p:txBody>
      </p:sp>
      <p:pic>
        <p:nvPicPr>
          <p:cNvPr id="3" name="Kuvan paikkamerkki 2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" b="2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FI" sz="4000"/>
              <a:t>Tack!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/>
              <a:t>Tillsammans är vi försiktiga i trafiken!</a:t>
            </a:r>
          </a:p>
        </p:txBody>
      </p:sp>
      <p:pic>
        <p:nvPicPr>
          <p:cNvPr id="5" name="Picture 4" descr="A close up of a toy  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/>
              <a:t>Användbara länkar och videor för lärare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FI" sz="2000" dirty="0" err="1">
                <a:latin typeface="Arial Black" panose="020B0A04020102020204" pitchFamily="34" charset="0"/>
              </a:rPr>
              <a:t>Tampereen</a:t>
            </a:r>
            <a:r>
              <a:rPr lang="sv-FI" sz="2000" dirty="0">
                <a:latin typeface="Arial Black" panose="020B0A04020102020204" pitchFamily="34" charset="0"/>
              </a:rPr>
              <a:t> </a:t>
            </a:r>
            <a:r>
              <a:rPr lang="sv-FI" sz="2000" dirty="0" err="1">
                <a:latin typeface="Arial Black" panose="020B0A04020102020204" pitchFamily="34" charset="0"/>
              </a:rPr>
              <a:t>Ratikkas</a:t>
            </a:r>
            <a:r>
              <a:rPr lang="sv-FI" sz="2000" dirty="0">
                <a:latin typeface="Arial Black" panose="020B0A04020102020204" pitchFamily="34" charset="0"/>
              </a:rPr>
              <a:t> webbplats om </a:t>
            </a:r>
            <a:r>
              <a:rPr lang="sv-FI" sz="2000" dirty="0" smtClean="0">
                <a:latin typeface="Arial Black" panose="020B0A04020102020204" pitchFamily="34" charset="0"/>
              </a:rPr>
              <a:t>trafiksäkerhet (på finska och engelska):</a:t>
            </a:r>
            <a:endParaRPr lang="sv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sv-FI" sz="2000" dirty="0">
                <a:hlinkClick r:id="rId2"/>
              </a:rPr>
              <a:t>https://www.tampereenratikka.fi/tampereen-ratikka/liikenneturvallisuus/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Resa med spårvagn och buss:</a:t>
            </a:r>
          </a:p>
          <a:p>
            <a:pPr marL="0" indent="0">
              <a:buNone/>
            </a:pPr>
            <a:r>
              <a:rPr lang="sv-FI" sz="2000" dirty="0"/>
              <a:t>Hunden </a:t>
            </a:r>
            <a:r>
              <a:rPr lang="sv-FI" sz="2000" dirty="0" err="1"/>
              <a:t>Rasse</a:t>
            </a:r>
            <a:r>
              <a:rPr lang="sv-FI" sz="2000" dirty="0"/>
              <a:t> reser med </a:t>
            </a:r>
            <a:r>
              <a:rPr lang="sv-FI" sz="2000" dirty="0" err="1"/>
              <a:t>Tampereen</a:t>
            </a:r>
            <a:r>
              <a:rPr lang="sv-FI" sz="2000" dirty="0"/>
              <a:t> </a:t>
            </a:r>
            <a:r>
              <a:rPr lang="sv-FI" sz="2000" dirty="0" err="1" smtClean="0"/>
              <a:t>Ratikka</a:t>
            </a:r>
            <a:r>
              <a:rPr lang="sv-FI" sz="2000" dirty="0" smtClean="0"/>
              <a:t> (på finska): </a:t>
            </a:r>
            <a:r>
              <a:rPr lang="sv-FI" sz="2000" dirty="0" smtClean="0">
                <a:hlinkClick r:id="rId3"/>
              </a:rPr>
              <a:t>https</a:t>
            </a:r>
            <a:r>
              <a:rPr lang="sv-FI" sz="2000" dirty="0">
                <a:hlinkClick r:id="rId3"/>
              </a:rPr>
              <a:t>://youtu.be/9z7BL0wucCM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/>
              <a:t>Nallen Onni reser med </a:t>
            </a:r>
            <a:r>
              <a:rPr lang="sv-FI" sz="2000" dirty="0" err="1" smtClean="0"/>
              <a:t>Nysse</a:t>
            </a:r>
            <a:r>
              <a:rPr lang="sv-FI" sz="2000" dirty="0"/>
              <a:t> (på </a:t>
            </a:r>
            <a:r>
              <a:rPr lang="sv-FI" sz="2000" dirty="0" smtClean="0"/>
              <a:t>finska): </a:t>
            </a:r>
            <a:r>
              <a:rPr lang="sv-FI" sz="2000" dirty="0" smtClean="0">
                <a:hlinkClick r:id="rId4"/>
              </a:rPr>
              <a:t>https</a:t>
            </a:r>
            <a:r>
              <a:rPr lang="sv-FI" sz="2000" dirty="0">
                <a:hlinkClick r:id="rId4"/>
              </a:rPr>
              <a:t>://youtu.be/zBGXAqfLbWY</a:t>
            </a:r>
            <a:r>
              <a:rPr lang="sv-FI" sz="2000" dirty="0"/>
              <a:t> 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Trafiksäkerhet:</a:t>
            </a:r>
          </a:p>
          <a:p>
            <a:pPr marL="0" indent="0">
              <a:buNone/>
            </a:pPr>
            <a:r>
              <a:rPr lang="sv-FI" sz="2000" dirty="0"/>
              <a:t>Korsningspunkter på spårvägen </a:t>
            </a:r>
            <a:r>
              <a:rPr lang="sv-FI" sz="2000" dirty="0"/>
              <a:t>(på </a:t>
            </a:r>
            <a:r>
              <a:rPr lang="sv-FI" sz="2000" dirty="0" smtClean="0"/>
              <a:t>finska): </a:t>
            </a:r>
            <a:r>
              <a:rPr lang="sv-FI" sz="2000" dirty="0" smtClean="0">
                <a:hlinkClick r:id="rId5"/>
              </a:rPr>
              <a:t>https</a:t>
            </a:r>
            <a:r>
              <a:rPr lang="sv-FI" sz="2000" dirty="0">
                <a:hlinkClick r:id="rId5"/>
              </a:rPr>
              <a:t>://www.youtube.com/watch?v=uTy9J3WRBjU</a:t>
            </a:r>
          </a:p>
          <a:p>
            <a:pPr marL="0" indent="0">
              <a:buNone/>
            </a:pPr>
            <a:r>
              <a:rPr lang="sv-FI" sz="2000" dirty="0">
                <a:latin typeface="Arial Black" panose="020B0A04020102020204" pitchFamily="34" charset="0"/>
              </a:rPr>
              <a:t>Spårsäkerhet:</a:t>
            </a:r>
          </a:p>
          <a:p>
            <a:pPr marL="0" indent="0">
              <a:buNone/>
            </a:pPr>
            <a:r>
              <a:rPr lang="sv-FI" sz="2000" dirty="0"/>
              <a:t>Trafikledsverkets video om spårsäkerhet för elever i åk </a:t>
            </a:r>
            <a:r>
              <a:rPr lang="sv-FI" sz="2000" dirty="0"/>
              <a:t>7–9 (på finska) : </a:t>
            </a:r>
            <a:r>
              <a:rPr lang="sv-FI" sz="2000" dirty="0">
                <a:hlinkClick r:id="rId6"/>
              </a:rPr>
              <a:t>https://youtu.be/p2UCXwtRBzs</a:t>
            </a:r>
            <a:r>
              <a:rPr lang="sv-FI" sz="200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0" y="764704"/>
            <a:ext cx="4156581" cy="554210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40457" y="1639279"/>
            <a:ext cx="6337920" cy="3569110"/>
          </a:xfrm>
        </p:spPr>
        <p:txBody>
          <a:bodyPr>
            <a:normAutofit/>
          </a:bodyPr>
          <a:lstStyle/>
          <a:p>
            <a:r>
              <a:rPr lang="sv-FI" sz="2000"/>
              <a:t>Tampereen Ratikka är splitterny och tillverkas i Kajana i Finland.</a:t>
            </a:r>
          </a:p>
          <a:p>
            <a:r>
              <a:rPr lang="sv-FI" sz="2000"/>
              <a:t>Tammerfors första spårvagn kom till staden i maj 2020.</a:t>
            </a:r>
          </a:p>
          <a:p>
            <a:r>
              <a:rPr lang="sv-FI" sz="2000"/>
              <a:t>Tammerfors får totalt 19 nya spårvagnar.</a:t>
            </a:r>
          </a:p>
          <a:p>
            <a:r>
              <a:rPr lang="sv-FI" sz="2000"/>
              <a:t>Tampereen Ratikka har plats för 264 resenärer.</a:t>
            </a:r>
          </a:p>
          <a:p>
            <a:r>
              <a:rPr lang="sv-FI" sz="2000"/>
              <a:t>Samma biljett gäller i spårvagnen och på bussen.</a:t>
            </a:r>
          </a:p>
          <a:p>
            <a:endParaRPr lang="fi-FI" dirty="0">
              <a:effectLst/>
            </a:endParaRPr>
          </a:p>
        </p:txBody>
      </p:sp>
      <p:pic>
        <p:nvPicPr>
          <p:cNvPr id="6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3" t="8010" r="34272" b="6308"/>
          <a:stretch/>
        </p:blipFill>
        <p:spPr>
          <a:xfrm>
            <a:off x="8490088" y="5013176"/>
            <a:ext cx="1341690" cy="1844824"/>
          </a:xfrm>
          <a:prstGeom prst="rect">
            <a:avLst/>
          </a:prstGeom>
        </p:spPr>
      </p:pic>
      <p:sp>
        <p:nvSpPr>
          <p:cNvPr id="7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6888088" y="3861048"/>
            <a:ext cx="2767768" cy="115212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100">
                <a:solidFill>
                  <a:prstClr val="whit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 kan börja resa med Tampereen Ratikka 9.8.2021.</a:t>
            </a:r>
          </a:p>
        </p:txBody>
      </p:sp>
    </p:spTree>
    <p:extLst>
      <p:ext uri="{BB962C8B-B14F-4D97-AF65-F5344CB8AC3E}">
        <p14:creationId xmlns:p14="http://schemas.microsoft.com/office/powerpoint/2010/main" val="40498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 sz="2800"/>
              <a:t>Tampereen Ratikka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6552468" y="1221085"/>
            <a:ext cx="2221257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16,5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4,4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Max. totalmassa 48 t</a:t>
            </a:r>
          </a:p>
        </p:txBody>
      </p:sp>
      <p:sp>
        <p:nvSpPr>
          <p:cNvPr id="18" name="Tekstiruutu 17"/>
          <p:cNvSpPr txBox="1"/>
          <p:nvPr/>
        </p:nvSpPr>
        <p:spPr>
          <a:xfrm>
            <a:off x="861771" y="2869932"/>
            <a:ext cx="2452479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Längd 37,3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Höjd 3,60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Bredd 2,65 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Totalmassa 57,4 t (tara)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000" b="0" i="0" u="none" strike="noStrike" cap="none" normalizeH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Max. totalmassa 84,4 t (sittande + 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6 pers. /m</a:t>
            </a:r>
            <a:r>
              <a:rPr kumimoji="0" lang="sv-FI" sz="1000" b="0" i="0" u="none" strike="noStrike" cap="none" normalizeH="0" baseline="3000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  <a:r>
              <a:rPr kumimoji="0" lang="sv-FI" sz="10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pic>
        <p:nvPicPr>
          <p:cNvPr id="9" name="Kuva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41097" r="2984" b="40513"/>
          <a:stretch/>
        </p:blipFill>
        <p:spPr>
          <a:xfrm>
            <a:off x="847893" y="4108241"/>
            <a:ext cx="10704510" cy="1418968"/>
          </a:xfrm>
          <a:prstGeom prst="rect">
            <a:avLst/>
          </a:prstGeom>
        </p:spPr>
      </p:pic>
      <p:sp>
        <p:nvSpPr>
          <p:cNvPr id="12" name="Vasen aaltosulje 11"/>
          <p:cNvSpPr/>
          <p:nvPr/>
        </p:nvSpPr>
        <p:spPr>
          <a:xfrm rot="5400000">
            <a:off x="8986631" y="-267686"/>
            <a:ext cx="256949" cy="4644295"/>
          </a:xfrm>
          <a:prstGeom prst="leftBrace">
            <a:avLst>
              <a:gd name="adj1" fmla="val 8333"/>
              <a:gd name="adj2" fmla="val 5017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8835589" y="1549147"/>
            <a:ext cx="559031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16,5 m</a:t>
            </a:r>
          </a:p>
        </p:txBody>
      </p:sp>
      <p:sp>
        <p:nvSpPr>
          <p:cNvPr id="14" name="Vasen aaltosulje 13"/>
          <p:cNvSpPr/>
          <p:nvPr/>
        </p:nvSpPr>
        <p:spPr>
          <a:xfrm rot="5400000">
            <a:off x="6074732" y="-1166253"/>
            <a:ext cx="235006" cy="10494961"/>
          </a:xfrm>
          <a:prstGeom prst="leftBrace">
            <a:avLst>
              <a:gd name="adj1" fmla="val 8333"/>
              <a:gd name="adj2" fmla="val 505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kstiruutu 19"/>
          <p:cNvSpPr txBox="1"/>
          <p:nvPr/>
        </p:nvSpPr>
        <p:spPr>
          <a:xfrm>
            <a:off x="5879976" y="3588925"/>
            <a:ext cx="450659" cy="274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1400" b="0" i="0" u="none" strike="noStrike" cap="none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37 m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505" y="2117219"/>
            <a:ext cx="465774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837666" y="1895758"/>
            <a:ext cx="4186473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/>
              <a:t>I depån förvaras och underhålls spårvagnarna. Det är spårvagnarnas hem. </a:t>
            </a:r>
          </a:p>
          <a:p>
            <a:r>
              <a:rPr lang="sv-FI" sz="2000"/>
              <a:t>Depån ligger i Hervanta.</a:t>
            </a:r>
          </a:p>
          <a:p>
            <a:r>
              <a:rPr lang="sv-FI" sz="2000"/>
              <a:t>Alla spårvagnar provkörs först i depån.</a:t>
            </a:r>
          </a:p>
          <a:p>
            <a:r>
              <a:rPr lang="sv-FI" sz="2000"/>
              <a:t>När spårvagnen har testats flyttar man från depån till provkörningsområdet.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 inleds</a:t>
            </a:r>
          </a:p>
          <a:p>
            <a:r>
              <a:rPr lang="sv-FI" sz="2800"/>
              <a:t>i spårvagnsdepån</a:t>
            </a:r>
          </a:p>
        </p:txBody>
      </p:sp>
      <p:pic>
        <p:nvPicPr>
          <p:cNvPr id="3" name="Picture 2" descr="A close up of a toy  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7527" y="4783670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23992" y="42930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Spårvagnsdepån i Hervanta är alla spårvagnars hem!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500742"/>
            <a:ext cx="4423137" cy="5897516"/>
          </a:xfrm>
          <a:prstGeom prst="rect">
            <a:avLst/>
          </a:prstGeom>
        </p:spPr>
      </p:pic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Provkörningarna sträcker sig</a:t>
            </a:r>
          </a:p>
          <a:p>
            <a:r>
              <a:rPr lang="sv-FI" sz="2800"/>
              <a:t>ända till centrum i november</a:t>
            </a:r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48122"/>
            <a:ext cx="5329809" cy="36411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 dirty="0"/>
              <a:t>I mars inleddes provkörningarna mellan spårvagnsdepån och Turtola</a:t>
            </a:r>
          </a:p>
          <a:p>
            <a:r>
              <a:rPr lang="sv-FI" sz="2000" dirty="0"/>
              <a:t>I november utökas provkörningsområdet till centrumområdet mellan stationstunneln på </a:t>
            </a:r>
            <a:r>
              <a:rPr lang="sv-FI" sz="2000" dirty="0" err="1"/>
              <a:t>Itsenäisyydenkatu</a:t>
            </a:r>
            <a:r>
              <a:rPr lang="sv-FI" sz="2000" dirty="0"/>
              <a:t> och </a:t>
            </a:r>
            <a:r>
              <a:rPr lang="sv-FI" sz="2000" dirty="0" err="1"/>
              <a:t>Pyynikintori</a:t>
            </a:r>
            <a:r>
              <a:rPr lang="sv-FI" sz="2000" dirty="0"/>
              <a:t>.</a:t>
            </a:r>
          </a:p>
          <a:p>
            <a:r>
              <a:rPr lang="sv-FI" sz="2000" dirty="0"/>
              <a:t>Provkörningar på det nya området sker från och med 15.11. Provkörningarna av spårvägen i centrum görs när det är ljust ute, cirka kl. 9–15.</a:t>
            </a:r>
          </a:p>
          <a:p>
            <a:r>
              <a:rPr lang="sv-FI" sz="2000" dirty="0"/>
              <a:t>Provkörningarna fortsätter regelbundet och gatubilden får flera spårvagnar. </a:t>
            </a:r>
          </a:p>
        </p:txBody>
      </p:sp>
      <p:sp>
        <p:nvSpPr>
          <p:cNvPr id="93" name="Speech Bubble: Oval 9">
            <a:extLst>
              <a:ext uri="{FF2B5EF4-FFF2-40B4-BE49-F238E27FC236}">
                <a16:creationId xmlns:a16="http://schemas.microsoft.com/office/drawing/2014/main" id="{5D0A5BF8-EA86-44FB-9732-62BB7F2B99C2}"/>
              </a:ext>
            </a:extLst>
          </p:cNvPr>
          <p:cNvSpPr/>
          <p:nvPr/>
        </p:nvSpPr>
        <p:spPr>
          <a:xfrm flipH="1">
            <a:off x="7680176" y="3933056"/>
            <a:ext cx="1944216" cy="689040"/>
          </a:xfrm>
          <a:prstGeom prst="wedgeEllipseCallout">
            <a:avLst>
              <a:gd name="adj1" fmla="val 45478"/>
              <a:gd name="adj2" fmla="val 75981"/>
            </a:avLst>
          </a:prstGeom>
          <a:solidFill>
            <a:srgbClr val="D51317"/>
          </a:solidFill>
          <a:ln>
            <a:solidFill>
              <a:srgbClr val="D51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>
                <a:solidFill>
                  <a:prstClr val="white"/>
                </a:solidFill>
                <a:latin typeface="Arial Black" panose="020B0A04020102020204" pitchFamily="34" charset="0"/>
              </a:rPr>
              <a:t>Få syn på en spårvagn som provkörs!</a:t>
            </a:r>
          </a:p>
        </p:txBody>
      </p:sp>
      <p:pic>
        <p:nvPicPr>
          <p:cNvPr id="92" name="Picture 2" descr="A close up of a toy  Description automatically generated">
            <a:extLst>
              <a:ext uri="{FF2B5EF4-FFF2-40B4-BE49-F238E27FC236}">
                <a16:creationId xmlns:a16="http://schemas.microsoft.com/office/drawing/2014/main" id="{E285E7D7-E762-4291-8583-FBC6C88F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88" r="35545"/>
          <a:stretch/>
        </p:blipFill>
        <p:spPr>
          <a:xfrm>
            <a:off x="6384032" y="4075480"/>
            <a:ext cx="1645474" cy="27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89" t="403" r="289" b="10523"/>
          <a:stretch/>
        </p:blipFill>
        <p:spPr>
          <a:xfrm>
            <a:off x="5591944" y="188721"/>
            <a:ext cx="6379028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21010" y="1628800"/>
            <a:ext cx="4503663" cy="4005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sz="2000" dirty="0"/>
              <a:t>Provkörningsområdet togs i bruk i mars 2020.</a:t>
            </a:r>
          </a:p>
          <a:p>
            <a:r>
              <a:rPr lang="sv-FI" sz="2000" dirty="0"/>
              <a:t>Spårvagnen körs i depån och mellan </a:t>
            </a:r>
            <a:r>
              <a:rPr lang="sv-FI" sz="2000" b="1" dirty="0" err="1"/>
              <a:t>Hervanta</a:t>
            </a:r>
            <a:r>
              <a:rPr lang="sv-FI" sz="2000" b="1" dirty="0"/>
              <a:t> och Turtola</a:t>
            </a:r>
            <a:r>
              <a:rPr lang="sv-FI" sz="2000" dirty="0"/>
              <a:t>.</a:t>
            </a:r>
          </a:p>
          <a:p>
            <a:r>
              <a:rPr lang="sv-FI" sz="2000" dirty="0"/>
              <a:t>Spårvagnen kan köras i promenadhastighet eller lika snabbt som andra </a:t>
            </a:r>
            <a:r>
              <a:rPr lang="sv-FI" sz="2000" dirty="0" smtClean="0"/>
              <a:t>fordon</a:t>
            </a:r>
          </a:p>
          <a:p>
            <a:r>
              <a:rPr lang="sv-FI" sz="2000" dirty="0"/>
              <a:t>På spåren rör sig förutom spårvagnar även underhållsfordon, så </a:t>
            </a:r>
            <a:r>
              <a:rPr lang="sv-FI" sz="2000" b="1" dirty="0"/>
              <a:t>var alltid försiktig när du korsar spåret!</a:t>
            </a:r>
          </a:p>
          <a:p>
            <a:endParaRPr lang="sv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06112" y="453467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Provkörningsområde 1</a:t>
            </a:r>
          </a:p>
        </p:txBody>
      </p:sp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556" y="4611340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082" y="5633884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4699377" y="4609498"/>
            <a:ext cx="1867509" cy="985752"/>
          </a:xfrm>
          <a:prstGeom prst="wedgeEllipseCallout">
            <a:avLst>
              <a:gd name="adj1" fmla="val -1718"/>
              <a:gd name="adj2" fmla="val 6461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v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Ser du var provkörningsområdet börjar och slutar på kartan?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9984432" y="3631342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Spårvagnarna testas alltid i depån först</a:t>
            </a:r>
          </a:p>
        </p:txBody>
      </p:sp>
    </p:spTree>
    <p:extLst>
      <p:ext uri="{BB962C8B-B14F-4D97-AF65-F5344CB8AC3E}">
        <p14:creationId xmlns:p14="http://schemas.microsoft.com/office/powerpoint/2010/main" val="28486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487176"/>
            <a:ext cx="7056120" cy="5800344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06113" y="1467174"/>
            <a:ext cx="4293744" cy="4266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FI" dirty="0"/>
              <a:t>Provkörningsområdet togs i bruk i september 2020.</a:t>
            </a:r>
          </a:p>
          <a:p>
            <a:r>
              <a:rPr lang="sv-FI" dirty="0"/>
              <a:t>I området ingår </a:t>
            </a:r>
            <a:r>
              <a:rPr lang="sv-FI" b="1" dirty="0" err="1"/>
              <a:t>Hervannan</a:t>
            </a:r>
            <a:r>
              <a:rPr lang="sv-FI" b="1" dirty="0"/>
              <a:t> </a:t>
            </a:r>
            <a:r>
              <a:rPr lang="sv-FI" b="1" dirty="0" err="1"/>
              <a:t>valtaväylä</a:t>
            </a:r>
            <a:r>
              <a:rPr lang="sv-FI" b="1" dirty="0"/>
              <a:t> </a:t>
            </a:r>
            <a:r>
              <a:rPr lang="sv-FI" dirty="0"/>
              <a:t>(från Turtola)</a:t>
            </a:r>
            <a:r>
              <a:rPr lang="sv-FI" b="1" dirty="0"/>
              <a:t>, </a:t>
            </a:r>
            <a:r>
              <a:rPr lang="sv-FI" b="1" dirty="0" err="1"/>
              <a:t>Rieväkatu</a:t>
            </a:r>
            <a:r>
              <a:rPr lang="sv-FI" b="1" dirty="0"/>
              <a:t>, </a:t>
            </a:r>
            <a:r>
              <a:rPr lang="sv-FI" b="1" dirty="0" err="1"/>
              <a:t>Sammonkatu</a:t>
            </a:r>
            <a:r>
              <a:rPr lang="sv-FI" b="1" dirty="0"/>
              <a:t>, </a:t>
            </a:r>
            <a:r>
              <a:rPr lang="sv-FI" b="1" dirty="0" err="1"/>
              <a:t>Itsenäisyydenkatu</a:t>
            </a:r>
            <a:r>
              <a:rPr lang="sv-FI" b="1" dirty="0"/>
              <a:t> till stationstunneln </a:t>
            </a:r>
            <a:r>
              <a:rPr lang="sv-FI" dirty="0"/>
              <a:t>och</a:t>
            </a:r>
            <a:r>
              <a:rPr lang="sv-FI" b="1" dirty="0"/>
              <a:t> </a:t>
            </a:r>
            <a:r>
              <a:rPr lang="sv-FI" b="1" dirty="0" err="1"/>
              <a:t>Teiskontie</a:t>
            </a:r>
            <a:r>
              <a:rPr lang="sv-FI" b="1" dirty="0"/>
              <a:t> till </a:t>
            </a:r>
            <a:r>
              <a:rPr lang="sv-FI" b="1" dirty="0" err="1"/>
              <a:t>Kaupinkatu</a:t>
            </a:r>
            <a:endParaRPr lang="sv-FI" b="1" dirty="0"/>
          </a:p>
          <a:p>
            <a:r>
              <a:rPr lang="sv-FI" dirty="0"/>
              <a:t>Spårvagnen kan köras i promenadhastighet eller lika snabbt som andra </a:t>
            </a:r>
            <a:r>
              <a:rPr lang="sv-FI" dirty="0" smtClean="0"/>
              <a:t>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71527" y="242104"/>
            <a:ext cx="9535887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sv-FI" sz="2800"/>
              <a:t>Provkörningsområde 2</a:t>
            </a:r>
          </a:p>
        </p:txBody>
      </p:sp>
      <p:pic>
        <p:nvPicPr>
          <p:cNvPr id="11" name="Picture 2" descr="A close up of a toy  Description automatically generated">
            <a:extLst>
              <a:ext uri="{FF2B5EF4-FFF2-40B4-BE49-F238E27FC236}">
                <a16:creationId xmlns:a16="http://schemas.microsoft.com/office/drawing/2014/main" id="{3BA3BC27-8219-41C3-B95F-5ED59C07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5586738"/>
            <a:ext cx="1922388" cy="1081448"/>
          </a:xfrm>
          <a:prstGeom prst="rect">
            <a:avLst/>
          </a:prstGeom>
        </p:spPr>
      </p:pic>
      <p:sp>
        <p:nvSpPr>
          <p:cNvPr id="12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5879976" y="4383413"/>
            <a:ext cx="2171132" cy="1203325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Du kan se spårvagnen åka fram och tillbaka på provkörningsområdet</a:t>
            </a:r>
          </a:p>
        </p:txBody>
      </p:sp>
      <p:pic>
        <p:nvPicPr>
          <p:cNvPr id="8" name="Picture 8" descr="A picture containing drawing  Description automatically generated">
            <a:extLst>
              <a:ext uri="{FF2B5EF4-FFF2-40B4-BE49-F238E27FC236}">
                <a16:creationId xmlns:a16="http://schemas.microsoft.com/office/drawing/2014/main" id="{4C3413A8-580A-4D14-B4E6-E0A57FE46E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148" y="1467174"/>
            <a:ext cx="2169226" cy="12204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Speech Bubble: Oval 9">
            <a:extLst>
              <a:ext uri="{FF2B5EF4-FFF2-40B4-BE49-F238E27FC236}">
                <a16:creationId xmlns:a16="http://schemas.microsoft.com/office/drawing/2014/main" id="{7AE2A4DC-73DC-435D-BD66-9A4F216176C6}"/>
              </a:ext>
            </a:extLst>
          </p:cNvPr>
          <p:cNvSpPr/>
          <p:nvPr/>
        </p:nvSpPr>
        <p:spPr>
          <a:xfrm flipH="1">
            <a:off x="10368024" y="487176"/>
            <a:ext cx="1823976" cy="969478"/>
          </a:xfrm>
          <a:prstGeom prst="wedgeEllipseCallout">
            <a:avLst>
              <a:gd name="adj1" fmla="val -10827"/>
              <a:gd name="adj2" fmla="val 57647"/>
            </a:avLst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>
                <a:latin typeface="Arial Black" panose="020B0A04020102020204" pitchFamily="34" charset="0"/>
              </a:rPr>
              <a:t>Hittar du din skola på kartan?</a:t>
            </a:r>
          </a:p>
        </p:txBody>
      </p:sp>
    </p:spTree>
    <p:extLst>
      <p:ext uri="{BB962C8B-B14F-4D97-AF65-F5344CB8AC3E}">
        <p14:creationId xmlns:p14="http://schemas.microsoft.com/office/powerpoint/2010/main" val="9394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6696372" cy="883568"/>
          </a:xfrm>
        </p:spPr>
        <p:txBody>
          <a:bodyPr>
            <a:normAutofit/>
          </a:bodyPr>
          <a:lstStyle/>
          <a:p>
            <a:r>
              <a:rPr lang="sv-FI" sz="2800" dirty="0"/>
              <a:t>Provkörningsområde 3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14"/>
          </p:nvPr>
        </p:nvSpPr>
        <p:spPr>
          <a:xfrm>
            <a:off x="8328248" y="1340768"/>
            <a:ext cx="3456384" cy="5112568"/>
          </a:xfrm>
        </p:spPr>
        <p:txBody>
          <a:bodyPr>
            <a:normAutofit fontScale="92500" lnSpcReduction="20000"/>
          </a:bodyPr>
          <a:lstStyle/>
          <a:p>
            <a:r>
              <a:rPr lang="sv-FI" dirty="0"/>
              <a:t>Provkörningsområdet tas i bruk i november 2020.</a:t>
            </a:r>
          </a:p>
          <a:p>
            <a:r>
              <a:rPr lang="sv-FI" dirty="0"/>
              <a:t>Provkörningsområdet sträcker sig från stationstunneln på </a:t>
            </a:r>
            <a:r>
              <a:rPr lang="sv-FI" dirty="0" err="1"/>
              <a:t>Itsenäisyydenkatu</a:t>
            </a:r>
            <a:r>
              <a:rPr lang="sv-FI" dirty="0"/>
              <a:t> till </a:t>
            </a:r>
            <a:r>
              <a:rPr lang="sv-FI" dirty="0" err="1"/>
              <a:t>Pyynikintori</a:t>
            </a:r>
            <a:r>
              <a:rPr lang="sv-FI" dirty="0"/>
              <a:t> (</a:t>
            </a:r>
            <a:r>
              <a:rPr lang="sv-FI" dirty="0" err="1"/>
              <a:t>Hämeenkatu</a:t>
            </a:r>
            <a:r>
              <a:rPr lang="sv-FI" dirty="0"/>
              <a:t> och </a:t>
            </a:r>
            <a:r>
              <a:rPr lang="sv-FI" dirty="0" err="1"/>
              <a:t>Pirkankatu</a:t>
            </a:r>
            <a:r>
              <a:rPr lang="sv-FI" dirty="0"/>
              <a:t>)</a:t>
            </a:r>
          </a:p>
          <a:p>
            <a:r>
              <a:rPr lang="sv-FI" dirty="0"/>
              <a:t>Spårvagnen kan köras i promenadhastighet eller lika snabbt som andra </a:t>
            </a:r>
            <a:r>
              <a:rPr lang="sv-FI" dirty="0" smtClean="0"/>
              <a:t>fordon</a:t>
            </a:r>
          </a:p>
          <a:p>
            <a:r>
              <a:rPr lang="sv-FI" dirty="0"/>
              <a:t>På spåren rör sig förutom spårvagnar även underhållsfordon, så </a:t>
            </a:r>
            <a:r>
              <a:rPr lang="sv-FI" b="1" dirty="0"/>
              <a:t>var alltid försiktig när du korsar spåret!</a:t>
            </a:r>
          </a:p>
          <a:p>
            <a:endParaRPr lang="sv-FI" sz="2000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44" y="1393048"/>
            <a:ext cx="7895004" cy="417612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29670" t="11280" r="35266" b="10055"/>
          <a:stretch/>
        </p:blipFill>
        <p:spPr>
          <a:xfrm>
            <a:off x="6628511" y="5557501"/>
            <a:ext cx="936104" cy="1224136"/>
          </a:xfrm>
          <a:prstGeom prst="rect">
            <a:avLst/>
          </a:prstGeom>
        </p:spPr>
      </p:pic>
      <p:sp>
        <p:nvSpPr>
          <p:cNvPr id="7" name="Kuvatekstiellipsi 6"/>
          <p:cNvSpPr/>
          <p:nvPr/>
        </p:nvSpPr>
        <p:spPr>
          <a:xfrm>
            <a:off x="4418273" y="4911751"/>
            <a:ext cx="2448272" cy="864096"/>
          </a:xfrm>
          <a:prstGeom prst="wedgeEllipseCallout">
            <a:avLst>
              <a:gd name="adj1" fmla="val 21459"/>
              <a:gd name="adj2" fmla="val 63869"/>
            </a:avLst>
          </a:prstGeom>
          <a:solidFill>
            <a:srgbClr val="221D67"/>
          </a:solidFill>
          <a:ln>
            <a:solidFill>
              <a:srgbClr val="221D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1000" dirty="0">
                <a:latin typeface="Arial Black" panose="020B0A04020102020204" pitchFamily="34" charset="0"/>
              </a:rPr>
              <a:t>Spårvagnen kör nu ända till centrum! Håll uppsikt när du går till skolan.</a:t>
            </a:r>
          </a:p>
        </p:txBody>
      </p:sp>
    </p:spTree>
    <p:extLst>
      <p:ext uri="{BB962C8B-B14F-4D97-AF65-F5344CB8AC3E}">
        <p14:creationId xmlns:p14="http://schemas.microsoft.com/office/powerpoint/2010/main" val="2160707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B9B5A-DF8E-45FA-937F-364C32F5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FI"/>
              <a:t>Hur vet du att du befinner dig på provkörningsrutten?</a:t>
            </a:r>
          </a:p>
        </p:txBody>
      </p:sp>
    </p:spTree>
    <p:extLst>
      <p:ext uri="{BB962C8B-B14F-4D97-AF65-F5344CB8AC3E}">
        <p14:creationId xmlns:p14="http://schemas.microsoft.com/office/powerpoint/2010/main" val="40021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9395E5FA1E24D8B0206809B6A41F9" ma:contentTypeVersion="13" ma:contentTypeDescription="Create a new document." ma:contentTypeScope="" ma:versionID="571a1be791fb82d3185bfb7c25baf110">
  <xsd:schema xmlns:xsd="http://www.w3.org/2001/XMLSchema" xmlns:xs="http://www.w3.org/2001/XMLSchema" xmlns:p="http://schemas.microsoft.com/office/2006/metadata/properties" xmlns:ns3="f0619eb8-7743-41f4-b6c1-8d2df8520f46" xmlns:ns4="f361b86b-c5f5-4a3a-8048-10ee5894a76f" targetNamespace="http://schemas.microsoft.com/office/2006/metadata/properties" ma:root="true" ma:fieldsID="1dd061042726a938b29937bede61f837" ns3:_="" ns4:_="">
    <xsd:import namespace="f0619eb8-7743-41f4-b6c1-8d2df8520f46"/>
    <xsd:import namespace="f361b86b-c5f5-4a3a-8048-10ee5894a7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19eb8-7743-41f4-b6c1-8d2df8520f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61b86b-c5f5-4a3a-8048-10ee5894a7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858962-7B4E-4DD5-BAAD-6C2D4DEA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619eb8-7743-41f4-b6c1-8d2df8520f46"/>
    <ds:schemaRef ds:uri="f361b86b-c5f5-4a3a-8048-10ee5894a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2B7D34-1D85-4DDC-9585-CDF131E01150}">
  <ds:schemaRefs>
    <ds:schemaRef ds:uri="http://schemas.microsoft.com/office/2006/documentManagement/types"/>
    <ds:schemaRef ds:uri="f0619eb8-7743-41f4-b6c1-8d2df8520f46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361b86b-c5f5-4a3a-8048-10ee5894a76f"/>
  </ds:schemaRefs>
</ds:datastoreItem>
</file>

<file path=customXml/itemProps3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776</Words>
  <Application>Microsoft Office PowerPoint</Application>
  <PresentationFormat>Laajakuva</PresentationFormat>
  <Paragraphs>96</Paragraphs>
  <Slides>15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Calibri Light</vt:lpstr>
      <vt:lpstr>Times New Roman</vt:lpstr>
      <vt:lpstr>Office Theme</vt:lpstr>
      <vt:lpstr>Håll uppsikt!</vt:lpstr>
      <vt:lpstr>Tampereen Ratikka</vt:lpstr>
      <vt:lpstr>Tampereen Ratikka</vt:lpstr>
      <vt:lpstr>PowerPoint-esitys</vt:lpstr>
      <vt:lpstr>PowerPoint-esitys</vt:lpstr>
      <vt:lpstr>PowerPoint-esitys</vt:lpstr>
      <vt:lpstr>PowerPoint-esitys</vt:lpstr>
      <vt:lpstr>Provkörningsområde 3</vt:lpstr>
      <vt:lpstr>Hur vet du att du befinner dig på provkörningsrutten?</vt:lpstr>
      <vt:lpstr>Trafikledare hjälper fotgängare</vt:lpstr>
      <vt:lpstr>Hur korsar man spårvägen tryggt?</vt:lpstr>
      <vt:lpstr>Korsa spårvägen tryggt </vt:lpstr>
      <vt:lpstr>PowerPoint-esitys</vt:lpstr>
      <vt:lpstr>Tack!</vt:lpstr>
      <vt:lpstr>Användbara länkar och videor för lärare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Lindfors Emmiina</cp:lastModifiedBy>
  <cp:revision>86</cp:revision>
  <dcterms:created xsi:type="dcterms:W3CDTF">2020-02-16T08:04:16Z</dcterms:created>
  <dcterms:modified xsi:type="dcterms:W3CDTF">2020-11-04T11:58:48Z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0x010100BCF9395E5FA1E24D8B0206809B6A41F9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