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71" r:id="rId5"/>
    <p:sldId id="303" r:id="rId6"/>
    <p:sldId id="307" r:id="rId7"/>
    <p:sldId id="293" r:id="rId8"/>
    <p:sldId id="304" r:id="rId9"/>
    <p:sldId id="305" r:id="rId10"/>
    <p:sldId id="291" r:id="rId11"/>
    <p:sldId id="306" r:id="rId12"/>
    <p:sldId id="308" r:id="rId13"/>
    <p:sldId id="309" r:id="rId14"/>
    <p:sldId id="292" r:id="rId15"/>
    <p:sldId id="297" r:id="rId16"/>
    <p:sldId id="299" r:id="rId17"/>
    <p:sldId id="298" r:id="rId18"/>
    <p:sldId id="300" r:id="rId19"/>
    <p:sldId id="302" r:id="rId20"/>
    <p:sldId id="288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ve" initials="V" lastIdx="5" clrIdx="0">
    <p:extLst>
      <p:ext uri="{19B8F6BF-5375-455C-9EA6-DF929625EA0E}">
        <p15:presenceInfo xmlns:p15="http://schemas.microsoft.com/office/powerpoint/2012/main" userId="S::Virve.Hellbom@corplogin.com::ff132a9f-3d4f-4b2d-be6d-4bb0def418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8DD8F8"/>
    <a:srgbClr val="FFE800"/>
    <a:srgbClr val="E4E1C8"/>
    <a:srgbClr val="F3CCCA"/>
    <a:srgbClr val="1F2B7F"/>
    <a:srgbClr val="EAE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83"/>
    <p:restoredTop sz="95194" autoAdjust="0"/>
  </p:normalViewPr>
  <p:slideViewPr>
    <p:cSldViewPr snapToObjects="1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fors Emmiina" userId="d7f5efa9-88da-4d1b-bf9e-cfabc819d6cc" providerId="ADAL" clId="{CEB1DF34-4BA6-4A6B-B966-D4C265FF3AED}"/>
    <pc:docChg chg="undo custSel modSld">
      <pc:chgData name="Lindfors Emmiina" userId="d7f5efa9-88da-4d1b-bf9e-cfabc819d6cc" providerId="ADAL" clId="{CEB1DF34-4BA6-4A6B-B966-D4C265FF3AED}" dt="2021-03-09T12:02:02.712" v="200" actId="5793"/>
      <pc:docMkLst>
        <pc:docMk/>
      </pc:docMkLst>
      <pc:sldChg chg="modSp">
        <pc:chgData name="Lindfors Emmiina" userId="d7f5efa9-88da-4d1b-bf9e-cfabc819d6cc" providerId="ADAL" clId="{CEB1DF34-4BA6-4A6B-B966-D4C265FF3AED}" dt="2021-03-09T12:02:02.712" v="200" actId="5793"/>
        <pc:sldMkLst>
          <pc:docMk/>
          <pc:sldMk cId="4013706788" sldId="304"/>
        </pc:sldMkLst>
        <pc:spChg chg="mod">
          <ac:chgData name="Lindfors Emmiina" userId="d7f5efa9-88da-4d1b-bf9e-cfabc819d6cc" providerId="ADAL" clId="{CEB1DF34-4BA6-4A6B-B966-D4C265FF3AED}" dt="2021-03-09T12:02:02.712" v="200" actId="5793"/>
          <ac:spMkLst>
            <pc:docMk/>
            <pc:sldMk cId="4013706788" sldId="304"/>
            <ac:spMk id="91" creationId="{49232BF6-6CEC-48C9-B39F-D32C4DCD20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Stay</a:t>
            </a:r>
            <a:r>
              <a:rPr lang="fi-FI" dirty="0"/>
              <a:t> </a:t>
            </a:r>
            <a:r>
              <a:rPr lang="fi-FI" dirty="0" err="1"/>
              <a:t>safe</a:t>
            </a:r>
            <a:endParaRPr lang="fi-FI" dirty="0"/>
          </a:p>
          <a:p>
            <a:r>
              <a:rPr lang="fi-FI" dirty="0"/>
              <a:t>Watch out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99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107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438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75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hyperlink" Target="https://www.tampereenratikka.fi/en/traffic-safety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watch?v=uTy9J3WRBjU" TargetMode="External"/><Relationship Id="rId4" Type="http://schemas.openxmlformats.org/officeDocument/2006/relationships/hyperlink" Target="https://youtu.be/zBGXAqfLbW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153025" y="2989330"/>
            <a:ext cx="6703615" cy="1556450"/>
          </a:xfrm>
        </p:spPr>
        <p:txBody>
          <a:bodyPr>
            <a:normAutofit/>
          </a:bodyPr>
          <a:lstStyle/>
          <a:p>
            <a:r>
              <a:rPr lang="en-GB" sz="4000" dirty="0"/>
              <a:t>Keep your eyes </a:t>
            </a:r>
            <a:br>
              <a:rPr lang="en-GB" sz="4000" dirty="0"/>
            </a:br>
            <a:r>
              <a:rPr lang="en-GB" sz="4000" dirty="0"/>
              <a:t>open!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Tram in traffic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9376" y="404664"/>
            <a:ext cx="4189412" cy="880120"/>
          </a:xfrm>
        </p:spPr>
        <p:txBody>
          <a:bodyPr/>
          <a:lstStyle/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route</a:t>
            </a:r>
            <a:r>
              <a:rPr lang="fi-FI" dirty="0"/>
              <a:t> 5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7680176" y="1052736"/>
            <a:ext cx="4063417" cy="4984576"/>
          </a:xfrm>
        </p:spPr>
        <p:txBody>
          <a:bodyPr>
            <a:normAutofit/>
          </a:bodyPr>
          <a:lstStyle/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run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commissioned</a:t>
            </a:r>
            <a:r>
              <a:rPr lang="fi-FI" sz="1800" dirty="0"/>
              <a:t> in </a:t>
            </a:r>
            <a:r>
              <a:rPr lang="fi-FI" sz="1800"/>
              <a:t>March </a:t>
            </a:r>
            <a:r>
              <a:rPr lang="fi-FI" sz="1800" dirty="0"/>
              <a:t>2021</a:t>
            </a:r>
          </a:p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truns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performed</a:t>
            </a:r>
            <a:r>
              <a:rPr lang="fi-FI" sz="1800" dirty="0"/>
              <a:t> on a </a:t>
            </a:r>
            <a:r>
              <a:rPr lang="fi-FI" sz="1800" dirty="0" err="1"/>
              <a:t>route</a:t>
            </a:r>
            <a:r>
              <a:rPr lang="fi-FI" sz="1800" dirty="0"/>
              <a:t> </a:t>
            </a:r>
            <a:r>
              <a:rPr lang="fi-FI" sz="1800" dirty="0" err="1"/>
              <a:t>between</a:t>
            </a:r>
            <a:r>
              <a:rPr lang="fi-FI" sz="1800" dirty="0"/>
              <a:t> Itsenäisyydenkatu </a:t>
            </a:r>
            <a:r>
              <a:rPr lang="fi-FI" sz="1800" dirty="0" err="1"/>
              <a:t>railway</a:t>
            </a:r>
            <a:r>
              <a:rPr lang="fi-FI" sz="1800" dirty="0"/>
              <a:t> </a:t>
            </a:r>
            <a:r>
              <a:rPr lang="fi-FI" sz="1800" dirty="0" err="1"/>
              <a:t>tunnel</a:t>
            </a:r>
            <a:r>
              <a:rPr lang="fi-FI" sz="1800" dirty="0"/>
              <a:t> and </a:t>
            </a:r>
            <a:r>
              <a:rPr lang="fi-FI" sz="1800" dirty="0" err="1"/>
              <a:t>Pyynikintori</a:t>
            </a:r>
            <a:r>
              <a:rPr lang="fi-FI" sz="1800" dirty="0"/>
              <a:t> (</a:t>
            </a:r>
            <a:r>
              <a:rPr lang="fi-FI" sz="1800" dirty="0" err="1"/>
              <a:t>Hämeenkatu</a:t>
            </a:r>
            <a:r>
              <a:rPr lang="fi-FI" sz="1800" dirty="0"/>
              <a:t> and Pirkankatu)</a:t>
            </a:r>
          </a:p>
          <a:p>
            <a:r>
              <a:rPr lang="fi-FI" sz="1800" dirty="0" err="1"/>
              <a:t>Sometimes</a:t>
            </a:r>
            <a:r>
              <a:rPr lang="fi-FI" sz="1800" dirty="0"/>
              <a:t> the </a:t>
            </a:r>
            <a:r>
              <a:rPr lang="fi-FI" sz="1800" dirty="0" err="1"/>
              <a:t>tram</a:t>
            </a:r>
            <a:r>
              <a:rPr lang="fi-FI" sz="1800" dirty="0"/>
              <a:t> </a:t>
            </a:r>
            <a:r>
              <a:rPr lang="fi-FI" sz="1800" dirty="0" err="1"/>
              <a:t>moves</a:t>
            </a:r>
            <a:r>
              <a:rPr lang="fi-FI" sz="1800" dirty="0"/>
              <a:t> at </a:t>
            </a:r>
            <a:r>
              <a:rPr lang="fi-FI" sz="1800" dirty="0" err="1"/>
              <a:t>walking</a:t>
            </a:r>
            <a:r>
              <a:rPr lang="fi-FI" sz="1800" dirty="0"/>
              <a:t> </a:t>
            </a:r>
            <a:r>
              <a:rPr lang="fi-FI" sz="1800" dirty="0" err="1"/>
              <a:t>speed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as </a:t>
            </a:r>
            <a:r>
              <a:rPr lang="fi-FI" sz="1800" dirty="0" err="1"/>
              <a:t>fast</a:t>
            </a:r>
            <a:r>
              <a:rPr lang="fi-FI" sz="1800" dirty="0"/>
              <a:t> as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vehicles</a:t>
            </a:r>
            <a:endParaRPr lang="fi-FI" sz="1800" dirty="0"/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fi-FI" sz="1800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5314026"/>
            <a:ext cx="1109547" cy="170338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B25C31F-DB79-4BF1-8325-81EEE324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9" y="1284784"/>
            <a:ext cx="7023475" cy="5118187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527378" y="4941168"/>
            <a:ext cx="2802291" cy="987301"/>
          </a:xfrm>
          <a:prstGeom prst="wedgeEllipseCallout">
            <a:avLst>
              <a:gd name="adj1" fmla="val -30878"/>
              <a:gd name="adj2" fmla="val 50600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Arial Black" panose="020B0A04020102020204" pitchFamily="34" charset="0"/>
              </a:rPr>
              <a:t>Spot the tram on a test run!</a:t>
            </a:r>
          </a:p>
        </p:txBody>
      </p:sp>
    </p:spTree>
    <p:extLst>
      <p:ext uri="{BB962C8B-B14F-4D97-AF65-F5344CB8AC3E}">
        <p14:creationId xmlns:p14="http://schemas.microsoft.com/office/powerpoint/2010/main" val="20914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do you know if you are along the test run route?</a:t>
            </a:r>
          </a:p>
        </p:txBody>
      </p:sp>
    </p:spTree>
    <p:extLst>
      <p:ext uri="{BB962C8B-B14F-4D97-AF65-F5344CB8AC3E}">
        <p14:creationId xmlns:p14="http://schemas.microsoft.com/office/powerpoint/2010/main" val="4002116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Traffic signallers guide road users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00808"/>
            <a:ext cx="5689849" cy="4039236"/>
          </a:xfrm>
        </p:spPr>
        <p:txBody>
          <a:bodyPr/>
          <a:lstStyle/>
          <a:p>
            <a:r>
              <a:rPr lang="en-GB" b="1" dirty="0"/>
              <a:t>Traffic signallers</a:t>
            </a:r>
            <a:r>
              <a:rPr lang="en-GB" dirty="0"/>
              <a:t> guide all road users during test runs</a:t>
            </a:r>
          </a:p>
          <a:p>
            <a:r>
              <a:rPr lang="en-GB" b="1" dirty="0"/>
              <a:t>Always</a:t>
            </a:r>
            <a:r>
              <a:rPr lang="en-GB" dirty="0"/>
              <a:t> follow the guidance of the traffic signaller</a:t>
            </a:r>
          </a:p>
          <a:p>
            <a:r>
              <a:rPr lang="en-US" b="1" dirty="0"/>
              <a:t>Signs</a:t>
            </a:r>
            <a:r>
              <a:rPr lang="en-US" dirty="0"/>
              <a:t> will be put up along the new test run area to indicate that the tram is on the move</a:t>
            </a:r>
            <a:endParaRPr lang="en-GB" dirty="0"/>
          </a:p>
          <a:p>
            <a:endParaRPr lang="en-GB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636912"/>
            <a:ext cx="4657748" cy="310313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/>
          <a:srcRect l="30767" r="28213"/>
          <a:stretch/>
        </p:blipFill>
        <p:spPr>
          <a:xfrm>
            <a:off x="5231904" y="4869160"/>
            <a:ext cx="1440160" cy="1920992"/>
          </a:xfrm>
          <a:prstGeom prst="rect">
            <a:avLst/>
          </a:prstGeom>
        </p:spPr>
      </p:pic>
      <p:sp>
        <p:nvSpPr>
          <p:cNvPr id="8" name="Kuvatekstiellipsi 7"/>
          <p:cNvSpPr/>
          <p:nvPr/>
        </p:nvSpPr>
        <p:spPr>
          <a:xfrm>
            <a:off x="6240016" y="4373298"/>
            <a:ext cx="2427262" cy="991724"/>
          </a:xfrm>
          <a:prstGeom prst="wedgeEllipseCallout">
            <a:avLst>
              <a:gd name="adj1" fmla="val -33272"/>
              <a:gd name="adj2" fmla="val 61630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Arial Black" panose="020B0A04020102020204" pitchFamily="34" charset="0"/>
              </a:rPr>
              <a:t>When a new test run area is put in operation, signs will be put up in the area</a:t>
            </a:r>
            <a:endParaRPr lang="fi-FI" sz="5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3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I cross the tramway safely?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68635" y="1310814"/>
            <a:ext cx="9866312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2000" dirty="0"/>
              <a:t>Always cross the tramway only at </a:t>
            </a:r>
            <a:r>
              <a:rPr lang="en-GB" sz="2000" b="1" dirty="0"/>
              <a:t>pedestrian crossings or designated crossovers</a:t>
            </a:r>
          </a:p>
          <a:p>
            <a:r>
              <a:rPr lang="en-GB" sz="2000" b="1" dirty="0"/>
              <a:t>BEFORE CROSSING, REMEMBER: Stop – look – listen – look – walk!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68635" y="519787"/>
            <a:ext cx="7490049" cy="69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Crossing the tramway safely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568635" y="2784048"/>
            <a:ext cx="50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221D67"/>
                </a:solidFill>
              </a:rPr>
              <a:t>PEDESTRIAN CROSSINGS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221D67"/>
                </a:solidFill>
              </a:rPr>
              <a:t>At </a:t>
            </a:r>
            <a:r>
              <a:rPr lang="fi-FI" dirty="0" err="1">
                <a:solidFill>
                  <a:srgbClr val="221D67"/>
                </a:solidFill>
              </a:rPr>
              <a:t>pedestrian</a:t>
            </a:r>
            <a:r>
              <a:rPr lang="fi-FI" dirty="0">
                <a:solidFill>
                  <a:srgbClr val="221D67"/>
                </a:solidFill>
              </a:rPr>
              <a:t> </a:t>
            </a:r>
            <a:r>
              <a:rPr lang="fi-FI" dirty="0" err="1">
                <a:solidFill>
                  <a:srgbClr val="221D67"/>
                </a:solidFill>
              </a:rPr>
              <a:t>crossings</a:t>
            </a:r>
            <a:r>
              <a:rPr lang="fi-FI" dirty="0">
                <a:solidFill>
                  <a:srgbClr val="221D67"/>
                </a:solidFill>
              </a:rPr>
              <a:t>, </a:t>
            </a:r>
            <a:r>
              <a:rPr lang="fi-FI" dirty="0" err="1">
                <a:solidFill>
                  <a:srgbClr val="221D67"/>
                </a:solidFill>
              </a:rPr>
              <a:t>pavement</a:t>
            </a:r>
            <a:r>
              <a:rPr lang="fi-FI" dirty="0">
                <a:solidFill>
                  <a:srgbClr val="221D67"/>
                </a:solidFill>
              </a:rPr>
              <a:t> </a:t>
            </a:r>
            <a:r>
              <a:rPr lang="fi-FI" dirty="0" err="1">
                <a:solidFill>
                  <a:srgbClr val="221D67"/>
                </a:solidFill>
              </a:rPr>
              <a:t>markings</a:t>
            </a:r>
            <a:r>
              <a:rPr lang="fi-FI" dirty="0">
                <a:solidFill>
                  <a:srgbClr val="221D67"/>
                </a:solidFill>
              </a:rPr>
              <a:t> </a:t>
            </a:r>
            <a:r>
              <a:rPr lang="en-US" dirty="0">
                <a:solidFill>
                  <a:srgbClr val="221D67"/>
                </a:solidFill>
              </a:rPr>
              <a:t>(a zebra crossing) run across the road and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1D67"/>
                </a:solidFill>
              </a:rPr>
              <a:t>Usually, there are also traffic lights at a pedestrian crossing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1D67"/>
                </a:solidFill>
              </a:rPr>
              <a:t>Trams and other vehicles  must give way to pedestrians on a zebra crossing</a:t>
            </a:r>
            <a:endParaRPr lang="fi-FI" b="1" dirty="0">
              <a:solidFill>
                <a:srgbClr val="221D67"/>
              </a:solidFill>
            </a:endParaRPr>
          </a:p>
        </p:txBody>
      </p:sp>
      <p:sp>
        <p:nvSpPr>
          <p:cNvPr id="9" name="Sisällön paikkamerkki 3"/>
          <p:cNvSpPr>
            <a:spLocks noGrp="1"/>
          </p:cNvSpPr>
          <p:nvPr>
            <p:ph idx="1"/>
          </p:nvPr>
        </p:nvSpPr>
        <p:spPr>
          <a:xfrm>
            <a:off x="5915495" y="2773630"/>
            <a:ext cx="5502222" cy="266037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221D67"/>
                </a:solidFill>
              </a:rPr>
              <a:t>DESIGNATED CROSSOVERS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221D67"/>
                </a:solidFill>
              </a:rPr>
              <a:t>At </a:t>
            </a:r>
            <a:r>
              <a:rPr lang="fi-FI" sz="1800" dirty="0" err="1">
                <a:solidFill>
                  <a:srgbClr val="221D67"/>
                </a:solidFill>
              </a:rPr>
              <a:t>designated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crossovers</a:t>
            </a:r>
            <a:r>
              <a:rPr lang="fi-FI" sz="1800" dirty="0">
                <a:solidFill>
                  <a:srgbClr val="221D67"/>
                </a:solidFill>
              </a:rPr>
              <a:t>, </a:t>
            </a:r>
            <a:r>
              <a:rPr lang="fi-FI" sz="1800" dirty="0" err="1">
                <a:solidFill>
                  <a:srgbClr val="221D67"/>
                </a:solidFill>
              </a:rPr>
              <a:t>there</a:t>
            </a:r>
            <a:r>
              <a:rPr lang="fi-FI" sz="1800" dirty="0">
                <a:solidFill>
                  <a:srgbClr val="221D67"/>
                </a:solidFill>
              </a:rPr>
              <a:t> are no </a:t>
            </a:r>
            <a:r>
              <a:rPr lang="fi-FI" sz="1800" dirty="0" err="1">
                <a:solidFill>
                  <a:srgbClr val="221D67"/>
                </a:solidFill>
              </a:rPr>
              <a:t>pavement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markings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running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across</a:t>
            </a:r>
            <a:r>
              <a:rPr lang="fi-FI" sz="1800" dirty="0">
                <a:solidFill>
                  <a:srgbClr val="221D67"/>
                </a:solidFill>
              </a:rPr>
              <a:t> the </a:t>
            </a:r>
            <a:r>
              <a:rPr lang="fi-FI" sz="1800" dirty="0" err="1">
                <a:solidFill>
                  <a:srgbClr val="221D67"/>
                </a:solidFill>
              </a:rPr>
              <a:t>road</a:t>
            </a:r>
            <a:r>
              <a:rPr lang="fi-FI" sz="1800" dirty="0">
                <a:solidFill>
                  <a:srgbClr val="221D67"/>
                </a:solidFill>
              </a:rPr>
              <a:t> and </a:t>
            </a:r>
            <a:r>
              <a:rPr lang="fi-FI" sz="1800" dirty="0" err="1">
                <a:solidFill>
                  <a:srgbClr val="221D67"/>
                </a:solidFill>
              </a:rPr>
              <a:t>track</a:t>
            </a:r>
            <a:endParaRPr lang="fi-FI" sz="1800" dirty="0">
              <a:solidFill>
                <a:srgbClr val="221D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1D67"/>
                </a:solidFill>
              </a:rPr>
              <a:t>At designated crossovers, pedestrians must give way to </a:t>
            </a:r>
            <a:r>
              <a:rPr lang="en-US" sz="2000" dirty="0">
                <a:solidFill>
                  <a:srgbClr val="221D67"/>
                </a:solidFill>
              </a:rPr>
              <a:t>trams, buses and other approaching vehicles</a:t>
            </a:r>
            <a:endParaRPr lang="fi-FI" sz="2000" dirty="0">
              <a:solidFill>
                <a:srgbClr val="221D67"/>
              </a:solidFill>
            </a:endParaRP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950308"/>
            <a:ext cx="4029805" cy="1731414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932018"/>
            <a:ext cx="471871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6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35360" y="1113262"/>
            <a:ext cx="5024861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dirty="0"/>
              <a:t>Remember that the track is not a place for playing or hanging about</a:t>
            </a:r>
          </a:p>
          <a:p>
            <a:pPr lvl="0"/>
            <a:r>
              <a:rPr lang="en-US" sz="1600" dirty="0"/>
              <a:t>Never take photos or selfies on the track</a:t>
            </a:r>
          </a:p>
          <a:p>
            <a:pPr lvl="0"/>
            <a:r>
              <a:rPr lang="en-US" sz="1600" dirty="0"/>
              <a:t>Always follow the guidance of the traffic </a:t>
            </a:r>
            <a:r>
              <a:rPr lang="en-US" sz="1600" dirty="0" err="1"/>
              <a:t>signaller</a:t>
            </a:r>
            <a:endParaRPr lang="en-US" sz="1600" dirty="0"/>
          </a:p>
          <a:p>
            <a:pPr lvl="0"/>
            <a:r>
              <a:rPr lang="en-GB" sz="1600" dirty="0"/>
              <a:t>The tram </a:t>
            </a:r>
            <a:r>
              <a:rPr lang="en-GB" sz="1600" b="1" dirty="0"/>
              <a:t>can’t swerve around you</a:t>
            </a:r>
            <a:r>
              <a:rPr lang="en-GB" sz="1600" dirty="0"/>
              <a:t>, because it runs on tracks</a:t>
            </a:r>
          </a:p>
          <a:p>
            <a:pPr lvl="0"/>
            <a:r>
              <a:rPr lang="en-GB" sz="1600" dirty="0"/>
              <a:t>The tram </a:t>
            </a:r>
            <a:r>
              <a:rPr lang="en-GB" sz="1600" b="1" dirty="0"/>
              <a:t>is silent, </a:t>
            </a:r>
            <a:r>
              <a:rPr lang="en-GB" sz="1600" dirty="0"/>
              <a:t>so you don’t necessarily hear it in advance</a:t>
            </a:r>
          </a:p>
          <a:p>
            <a:pPr lvl="0"/>
            <a:r>
              <a:rPr lang="en-GB" sz="1600" dirty="0"/>
              <a:t>A tram weighs about the same as ten elephants! That amount of steel is </a:t>
            </a:r>
            <a:r>
              <a:rPr lang="en-GB" sz="1600" b="1" dirty="0"/>
              <a:t>very slow to </a:t>
            </a:r>
            <a:r>
              <a:rPr lang="en-US" sz="1600" b="1" dirty="0"/>
              <a:t>stop</a:t>
            </a:r>
            <a:r>
              <a:rPr lang="en-US" sz="1600" dirty="0"/>
              <a:t>, even when the brakes are slammed on</a:t>
            </a:r>
          </a:p>
          <a:p>
            <a:pPr lvl="0"/>
            <a:r>
              <a:rPr lang="en-US" sz="1600" dirty="0"/>
              <a:t>In addition to trams, maintenance vehicles also move on the track</a:t>
            </a:r>
            <a:r>
              <a:rPr lang="en-GB" sz="1600" dirty="0"/>
              <a:t>, so </a:t>
            </a:r>
            <a:r>
              <a:rPr lang="en-GB" sz="1600" b="1" dirty="0"/>
              <a:t>always be careful when crossing the track</a:t>
            </a:r>
            <a:r>
              <a:rPr lang="en-GB" sz="1600" dirty="0"/>
              <a:t>!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42" y="3608038"/>
            <a:ext cx="506511" cy="358077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767408" y="404664"/>
            <a:ext cx="4249689" cy="69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Remember!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2" b="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Thank you!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5047431" cy="1096122"/>
          </a:xfrm>
        </p:spPr>
        <p:txBody>
          <a:bodyPr/>
          <a:lstStyle/>
          <a:p>
            <a:r>
              <a:rPr lang="en-GB" dirty="0"/>
              <a:t>Let’s stay safe in traffic together!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 and videos for teachers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00808"/>
            <a:ext cx="10586393" cy="38610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2900" dirty="0">
                <a:latin typeface="Arial Black" panose="020B0A04020102020204" pitchFamily="34" charset="0"/>
              </a:rPr>
              <a:t>Tampere Tramway traffic safety site</a:t>
            </a:r>
          </a:p>
          <a:p>
            <a:pPr marL="0" indent="0">
              <a:buNone/>
            </a:pPr>
            <a:r>
              <a:rPr lang="fi-FI" sz="2900" dirty="0">
                <a:hlinkClick r:id="rId2"/>
              </a:rPr>
              <a:t>https://www.tampereenratikka.fi/en/traffic-safety/</a:t>
            </a:r>
            <a:endParaRPr lang="fi-FI" sz="2900" dirty="0"/>
          </a:p>
          <a:p>
            <a:pPr marL="0" indent="0">
              <a:buNone/>
            </a:pPr>
            <a:br>
              <a:rPr lang="fi-FI" sz="2900" dirty="0">
                <a:latin typeface="Arial Black" panose="020B0A04020102020204" pitchFamily="34" charset="0"/>
              </a:rPr>
            </a:br>
            <a:r>
              <a:rPr lang="en-GB" sz="2900" dirty="0">
                <a:latin typeface="Arial Black" panose="020B0A04020102020204" pitchFamily="34" charset="0"/>
              </a:rPr>
              <a:t>Travelling by tram and bus:</a:t>
            </a:r>
          </a:p>
          <a:p>
            <a:pPr marL="0" indent="0">
              <a:buNone/>
            </a:pPr>
            <a:r>
              <a:rPr lang="en-GB" sz="2900" dirty="0" err="1"/>
              <a:t>Rasse</a:t>
            </a:r>
            <a:r>
              <a:rPr lang="en-GB" sz="2900" dirty="0"/>
              <a:t> the dog travels by Tampere Tram (in Finnish):  </a:t>
            </a:r>
            <a:r>
              <a:rPr lang="en-GB" sz="2900" dirty="0">
                <a:hlinkClick r:id="rId3"/>
              </a:rPr>
              <a:t>https://youtu.be/9z7BL0wucCM</a:t>
            </a:r>
            <a:r>
              <a:rPr lang="en-GB" sz="2900" dirty="0"/>
              <a:t> </a:t>
            </a:r>
          </a:p>
          <a:p>
            <a:pPr marL="0" indent="0">
              <a:buNone/>
            </a:pPr>
            <a:r>
              <a:rPr lang="en-GB" sz="2900" dirty="0" err="1"/>
              <a:t>Onni</a:t>
            </a:r>
            <a:r>
              <a:rPr lang="en-GB" sz="2900" dirty="0"/>
              <a:t> the bear travels by </a:t>
            </a:r>
            <a:r>
              <a:rPr lang="en-GB" sz="2900" dirty="0" err="1"/>
              <a:t>Nysse</a:t>
            </a:r>
            <a:r>
              <a:rPr lang="en-GB" sz="2900" dirty="0"/>
              <a:t> bus (in Finnish): </a:t>
            </a:r>
            <a:r>
              <a:rPr lang="en-GB" sz="2900" dirty="0">
                <a:hlinkClick r:id="rId4"/>
              </a:rPr>
              <a:t>https://youtu.be/zBGXAqfLbWY</a:t>
            </a:r>
            <a:r>
              <a:rPr lang="en-GB" sz="2900" dirty="0"/>
              <a:t> </a:t>
            </a:r>
            <a:br>
              <a:rPr lang="en-GB" sz="2900" dirty="0"/>
            </a:br>
            <a:br>
              <a:rPr lang="en-GB" sz="2900" dirty="0"/>
            </a:br>
            <a:r>
              <a:rPr lang="en-GB" sz="2900" dirty="0">
                <a:latin typeface="Arial Black" panose="020B0A04020102020204" pitchFamily="34" charset="0"/>
              </a:rPr>
              <a:t>Traffic safety:</a:t>
            </a:r>
          </a:p>
          <a:p>
            <a:pPr marL="0" indent="0">
              <a:buNone/>
            </a:pPr>
            <a:r>
              <a:rPr lang="en-GB" sz="2900" dirty="0"/>
              <a:t>Crossing the tramway tracks (in Finnish): </a:t>
            </a:r>
            <a:r>
              <a:rPr lang="fi-FI" sz="2900" dirty="0">
                <a:hlinkClick r:id="rId5"/>
              </a:rPr>
              <a:t>https://www.youtube.com/watch?v=uTy9J3WRBjU</a:t>
            </a:r>
            <a:br>
              <a:rPr lang="en-GB" sz="2900" dirty="0"/>
            </a:br>
            <a:endParaRPr lang="en-GB" sz="2900" dirty="0"/>
          </a:p>
          <a:p>
            <a:pPr marL="0" indent="0">
              <a:buNone/>
            </a:pPr>
            <a:r>
              <a:rPr lang="en-GB" sz="2900" dirty="0">
                <a:latin typeface="Arial Black" panose="020B0A04020102020204" pitchFamily="34" charset="0"/>
              </a:rPr>
              <a:t>Track safety:</a:t>
            </a:r>
          </a:p>
          <a:p>
            <a:pPr marL="0" indent="0">
              <a:buNone/>
            </a:pPr>
            <a:r>
              <a:rPr lang="en-GB" sz="2900" dirty="0"/>
              <a:t>A video by the Finnish Transport Infrastructure Agency on track safety for secondary school children (in Finnish): </a:t>
            </a:r>
            <a:r>
              <a:rPr lang="en-GB" sz="2900" dirty="0">
                <a:hlinkClick r:id="rId6"/>
              </a:rPr>
              <a:t>https://youtu.be/p2UCXwtRBzs</a:t>
            </a:r>
            <a:r>
              <a:rPr lang="en-GB" sz="29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764704"/>
            <a:ext cx="4122068" cy="54960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Tampere Tramway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5400" y="1926980"/>
            <a:ext cx="6337920" cy="356911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Tampere Tram is brand new, and it will be manufactured in </a:t>
            </a:r>
            <a:r>
              <a:rPr lang="en-GB" dirty="0" err="1"/>
              <a:t>Kajaani</a:t>
            </a:r>
            <a:r>
              <a:rPr lang="en-GB" dirty="0"/>
              <a:t>, Finland</a:t>
            </a:r>
          </a:p>
          <a:p>
            <a:r>
              <a:rPr lang="en-US" dirty="0"/>
              <a:t>The first tram was delivered to Tampere in May 2020</a:t>
            </a:r>
          </a:p>
          <a:p>
            <a:r>
              <a:rPr lang="en-US" dirty="0"/>
              <a:t>There will be a total of 19 new trams in the Tampere traffic</a:t>
            </a:r>
          </a:p>
          <a:p>
            <a:r>
              <a:rPr lang="en-GB" dirty="0"/>
              <a:t>One Tampere Tram can carry 264 passengers</a:t>
            </a:r>
          </a:p>
          <a:p>
            <a:r>
              <a:rPr lang="en-GB" dirty="0"/>
              <a:t>You can travel by tram and by bus using the same ticket</a:t>
            </a:r>
          </a:p>
        </p:txBody>
      </p:sp>
      <p:pic>
        <p:nvPicPr>
          <p:cNvPr id="6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110" y="4884980"/>
            <a:ext cx="2947433" cy="1658092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7060323" y="3789040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50" dirty="0">
                <a:latin typeface="Arial Black" panose="020B0A04020102020204" pitchFamily="34" charset="0"/>
              </a:rPr>
              <a:t>You can start travelling by tram on 9 August 2021.</a:t>
            </a:r>
            <a:endParaRPr lang="en-GB" sz="500" dirty="0">
              <a:solidFill>
                <a:prstClr val="whit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Tampere </a:t>
            </a:r>
            <a:r>
              <a:rPr lang="fi-FI" sz="2800" dirty="0" err="1"/>
              <a:t>Tram</a:t>
            </a:r>
            <a:endParaRPr lang="fi-FI" sz="2800" dirty="0"/>
          </a:p>
        </p:txBody>
      </p:sp>
      <p:sp>
        <p:nvSpPr>
          <p:cNvPr id="11" name="Tekstiruutu 10"/>
          <p:cNvSpPr txBox="1"/>
          <p:nvPr/>
        </p:nvSpPr>
        <p:spPr>
          <a:xfrm>
            <a:off x="6552468" y="1221085"/>
            <a:ext cx="22212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Length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16.5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Height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4.4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Width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2.6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Maximum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total</a:t>
            </a:r>
            <a:r>
              <a:rPr kumimoji="0" lang="fi-FI" sz="1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i-FI" sz="1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mass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48 t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" name="Tekstiruutu 17"/>
          <p:cNvSpPr txBox="1"/>
          <p:nvPr/>
        </p:nvSpPr>
        <p:spPr>
          <a:xfrm>
            <a:off x="861770" y="3030206"/>
            <a:ext cx="4010093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noProof="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Length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37.3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Height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3.60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Width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2.65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Total </a:t>
            </a: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mass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57.4 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Maximum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total</a:t>
            </a: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mass</a:t>
            </a: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84.4 t (</a:t>
            </a: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104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sitting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 + 6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people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/m</a:t>
            </a:r>
            <a:r>
              <a:rPr kumimoji="0" lang="fi-FI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Kuva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097" r="2984" b="40513"/>
          <a:stretch/>
        </p:blipFill>
        <p:spPr>
          <a:xfrm>
            <a:off x="847893" y="4108241"/>
            <a:ext cx="10704510" cy="1506982"/>
          </a:xfrm>
          <a:prstGeom prst="rect">
            <a:avLst/>
          </a:prstGeom>
        </p:spPr>
      </p:pic>
      <p:sp>
        <p:nvSpPr>
          <p:cNvPr id="12" name="Vasen aaltosulje 11"/>
          <p:cNvSpPr/>
          <p:nvPr/>
        </p:nvSpPr>
        <p:spPr>
          <a:xfrm rot="5400000">
            <a:off x="8986631" y="-267686"/>
            <a:ext cx="256949" cy="4644295"/>
          </a:xfrm>
          <a:prstGeom prst="leftBrace">
            <a:avLst>
              <a:gd name="adj1" fmla="val 8333"/>
              <a:gd name="adj2" fmla="val 501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8835589" y="1549147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16.5 m</a:t>
            </a:r>
          </a:p>
        </p:txBody>
      </p:sp>
      <p:sp>
        <p:nvSpPr>
          <p:cNvPr id="14" name="Vasen aaltosulje 13"/>
          <p:cNvSpPr/>
          <p:nvPr/>
        </p:nvSpPr>
        <p:spPr>
          <a:xfrm rot="5400000">
            <a:off x="6074732" y="-1166253"/>
            <a:ext cx="235006" cy="10494961"/>
          </a:xfrm>
          <a:prstGeom prst="leftBrace">
            <a:avLst>
              <a:gd name="adj1" fmla="val 8333"/>
              <a:gd name="adj2" fmla="val 505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5879976" y="3588925"/>
            <a:ext cx="450659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37 m</a:t>
            </a:r>
          </a:p>
        </p:txBody>
      </p:sp>
      <p:pic>
        <p:nvPicPr>
          <p:cNvPr id="1026" name="Picture 2" descr="Dump truck vector drawing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32" y="2092709"/>
            <a:ext cx="4660113" cy="16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2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86" y="234419"/>
            <a:ext cx="6383065" cy="6389162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7666" y="1895758"/>
            <a:ext cx="4186473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depot is where the trams are based and serviced. It is the trams home</a:t>
            </a:r>
          </a:p>
          <a:p>
            <a:r>
              <a:rPr lang="en-US" dirty="0"/>
              <a:t>The depot is in </a:t>
            </a:r>
            <a:r>
              <a:rPr lang="en-US" dirty="0" err="1"/>
              <a:t>Hervanta</a:t>
            </a:r>
            <a:endParaRPr lang="en-US" dirty="0"/>
          </a:p>
          <a:p>
            <a:r>
              <a:rPr lang="en-GB" dirty="0"/>
              <a:t>All trams will first perform test runs at the depot</a:t>
            </a:r>
          </a:p>
          <a:p>
            <a:r>
              <a:rPr lang="en-GB" dirty="0"/>
              <a:t>Once the functioning of the tram has been tested, the tests will be extended to the test run route outside the depot</a:t>
            </a:r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4969769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runs will start at the depot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8472699" y="4581506"/>
            <a:ext cx="2145738" cy="1224136"/>
          </a:xfrm>
          <a:prstGeom prst="wedgeEllipseCallout">
            <a:avLst>
              <a:gd name="adj1" fmla="val -55487"/>
              <a:gd name="adj2" fmla="val 37249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The tram depot in </a:t>
            </a:r>
            <a:r>
              <a:rPr lang="en-GB" sz="100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Hervanta</a:t>
            </a:r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 is the home of all trams!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723" y="4783670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527885"/>
            <a:ext cx="4426080" cy="5901439"/>
          </a:xfrm>
          <a:prstGeom prst="rect">
            <a:avLst/>
          </a:prstGeom>
        </p:spPr>
      </p:pic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40880" y="614009"/>
            <a:ext cx="6768752" cy="1172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800" dirty="0"/>
              <a:t>About test runs</a:t>
            </a:r>
            <a:endParaRPr lang="en-GB" sz="2800" dirty="0"/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772816"/>
            <a:ext cx="5440233" cy="37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Test runs began on a route between the tram depot and </a:t>
            </a:r>
            <a:r>
              <a:rPr lang="en-GB" dirty="0" err="1"/>
              <a:t>Turtola</a:t>
            </a:r>
            <a:r>
              <a:rPr lang="en-GB" dirty="0"/>
              <a:t> in March 2020</a:t>
            </a:r>
          </a:p>
          <a:p>
            <a:r>
              <a:rPr lang="en-GB" dirty="0"/>
              <a:t>The test run </a:t>
            </a:r>
            <a:r>
              <a:rPr lang="en-US" dirty="0"/>
              <a:t>area expanded between </a:t>
            </a:r>
            <a:r>
              <a:rPr lang="en-US" dirty="0" err="1"/>
              <a:t>Itsenäisyydenkatu</a:t>
            </a:r>
            <a:r>
              <a:rPr lang="en-US" dirty="0"/>
              <a:t> railway tunnel and </a:t>
            </a:r>
            <a:r>
              <a:rPr lang="en-US" dirty="0" err="1"/>
              <a:t>Pyynikintori</a:t>
            </a:r>
            <a:r>
              <a:rPr lang="en-US" dirty="0"/>
              <a:t> in November  2020</a:t>
            </a:r>
          </a:p>
          <a:p>
            <a:r>
              <a:rPr lang="en-US" dirty="0"/>
              <a:t>In March 2021, the test runs will expand to Kaleva area (</a:t>
            </a:r>
            <a:r>
              <a:rPr lang="en-US" dirty="0" err="1"/>
              <a:t>Teiskontie</a:t>
            </a:r>
            <a:r>
              <a:rPr lang="en-US" dirty="0"/>
              <a:t> – </a:t>
            </a:r>
            <a:r>
              <a:rPr lang="en-US" dirty="0" err="1"/>
              <a:t>Lääkärintie</a:t>
            </a:r>
            <a:r>
              <a:rPr lang="en-US" dirty="0"/>
              <a:t>) and South-</a:t>
            </a:r>
            <a:r>
              <a:rPr lang="en-US" dirty="0" err="1"/>
              <a:t>Hervanta</a:t>
            </a:r>
            <a:r>
              <a:rPr lang="en-US" dirty="0"/>
              <a:t> area (</a:t>
            </a:r>
            <a:r>
              <a:rPr lang="en-US" dirty="0" err="1"/>
              <a:t>Insinöörinkatu</a:t>
            </a:r>
            <a:r>
              <a:rPr lang="en-US" dirty="0"/>
              <a:t> – </a:t>
            </a:r>
            <a:r>
              <a:rPr lang="en-US" dirty="0" err="1"/>
              <a:t>Makkarajärvenkatu</a:t>
            </a:r>
            <a:r>
              <a:rPr lang="en-US"/>
              <a:t>)</a:t>
            </a:r>
            <a:endParaRPr lang="en-US" dirty="0"/>
          </a:p>
          <a:p>
            <a:r>
              <a:rPr lang="en-US" dirty="0"/>
              <a:t>Test runs are done during the hours of daylight (around 09.00-15.00)</a:t>
            </a:r>
          </a:p>
          <a:p>
            <a:r>
              <a:rPr lang="en-US" dirty="0"/>
              <a:t>Test runs will continue regularly, and several trams will appear in the streetscape.</a:t>
            </a:r>
            <a:endParaRPr lang="fi-FI" dirty="0"/>
          </a:p>
          <a:p>
            <a:endParaRPr lang="en-GB" dirty="0"/>
          </a:p>
          <a:p>
            <a:endParaRPr lang="en-GB" dirty="0"/>
          </a:p>
          <a:p>
            <a:endParaRPr lang="fi-FI" sz="2000" dirty="0"/>
          </a:p>
        </p:txBody>
      </p:sp>
      <p:sp>
        <p:nvSpPr>
          <p:cNvPr id="93" name="Speech Bubble: Oval 9">
            <a:extLst>
              <a:ext uri="{FF2B5EF4-FFF2-40B4-BE49-F238E27FC236}">
                <a16:creationId xmlns:a16="http://schemas.microsoft.com/office/drawing/2014/main" id="{5D0A5BF8-EA86-44FB-9732-62BB7F2B99C2}"/>
              </a:ext>
            </a:extLst>
          </p:cNvPr>
          <p:cNvSpPr/>
          <p:nvPr/>
        </p:nvSpPr>
        <p:spPr>
          <a:xfrm flipH="1">
            <a:off x="8328248" y="4218904"/>
            <a:ext cx="1728192" cy="1082303"/>
          </a:xfrm>
          <a:prstGeom prst="wedgeEllipseCallout">
            <a:avLst>
              <a:gd name="adj1" fmla="val 49462"/>
              <a:gd name="adj2" fmla="val 32165"/>
            </a:avLst>
          </a:prstGeom>
          <a:solidFill>
            <a:srgbClr val="C00000"/>
          </a:solidFill>
          <a:ln>
            <a:solidFill>
              <a:srgbClr val="D51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latin typeface="Arial Black" panose="020B0A04020102020204" pitchFamily="34" charset="0"/>
              </a:rPr>
              <a:t>Spot the tram on a test run!</a:t>
            </a:r>
            <a:endParaRPr lang="fi-FI" sz="6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92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E285E7D7-E762-4291-8583-FBC6C88F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28" t="259" r="37242" b="8280"/>
          <a:stretch/>
        </p:blipFill>
        <p:spPr>
          <a:xfrm>
            <a:off x="6799962" y="4218905"/>
            <a:ext cx="1619340" cy="25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3D1C2EFC-A42C-4FDF-8F64-669292A097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54" r="-1654" b="10926"/>
          <a:stretch/>
        </p:blipFill>
        <p:spPr>
          <a:xfrm>
            <a:off x="5768490" y="235131"/>
            <a:ext cx="6379028" cy="6387737"/>
          </a:xfr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8200" y="1772816"/>
            <a:ext cx="4186473" cy="386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The test run area was commissioned in March 2020</a:t>
            </a:r>
          </a:p>
          <a:p>
            <a:r>
              <a:rPr lang="en-GB" sz="1800" dirty="0"/>
              <a:t>The test runs are performed on a route between </a:t>
            </a:r>
            <a:r>
              <a:rPr lang="en-GB" sz="1800" b="1" dirty="0" err="1"/>
              <a:t>Hervanta</a:t>
            </a:r>
            <a:r>
              <a:rPr lang="en-GB" sz="1800" dirty="0"/>
              <a:t> and </a:t>
            </a:r>
            <a:r>
              <a:rPr lang="en-GB" sz="1800" b="1" dirty="0" err="1"/>
              <a:t>Turtola</a:t>
            </a:r>
            <a:endParaRPr lang="en-GB" sz="1800" b="1" dirty="0"/>
          </a:p>
          <a:p>
            <a:r>
              <a:rPr lang="en-GB" sz="1800" dirty="0"/>
              <a:t>Sometimes the tram moves at walking speed, sometimes as fast as other vehicles</a:t>
            </a:r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en-GB" sz="1800" dirty="0"/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 route 1</a:t>
            </a:r>
          </a:p>
        </p:txBody>
      </p:sp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868" y="4365176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Speech Bubble: Oval 7">
            <a:extLst>
              <a:ext uri="{FF2B5EF4-FFF2-40B4-BE49-F238E27FC236}">
                <a16:creationId xmlns:a16="http://schemas.microsoft.com/office/drawing/2014/main" id="{759F79E5-1806-4914-981D-37F8AE88B6BB}"/>
              </a:ext>
            </a:extLst>
          </p:cNvPr>
          <p:cNvSpPr/>
          <p:nvPr/>
        </p:nvSpPr>
        <p:spPr>
          <a:xfrm flipH="1">
            <a:off x="9891152" y="3341007"/>
            <a:ext cx="1922388" cy="1046798"/>
          </a:xfrm>
          <a:prstGeom prst="wedgeEllipseCallout">
            <a:avLst>
              <a:gd name="adj1" fmla="val -837"/>
              <a:gd name="adj2" fmla="val 62188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The tram is first tested at the depot.</a:t>
            </a:r>
          </a:p>
        </p:txBody>
      </p:sp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590" y="5776618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945935" y="4545743"/>
            <a:ext cx="2171132" cy="1203325"/>
          </a:xfrm>
          <a:prstGeom prst="wedgeEllipseCallout">
            <a:avLst>
              <a:gd name="adj1" fmla="val -2744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Can you find the start and end points of the test run route on the map?</a:t>
            </a:r>
          </a:p>
          <a:p>
            <a:pPr lvl="0" algn="ctr"/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98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767408" y="1628800"/>
            <a:ext cx="4257265" cy="4005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test run area was commissioned in September 2020</a:t>
            </a:r>
          </a:p>
          <a:p>
            <a:r>
              <a:rPr lang="en-GB" sz="1800" dirty="0"/>
              <a:t>The test runs are performed on a route between </a:t>
            </a:r>
            <a:r>
              <a:rPr lang="fi-FI" sz="1800" b="1" dirty="0"/>
              <a:t>Hervannan valtaväylä </a:t>
            </a:r>
            <a:r>
              <a:rPr lang="fi-FI" sz="1800" dirty="0"/>
              <a:t>(</a:t>
            </a:r>
            <a:r>
              <a:rPr lang="fi-FI" sz="1800" dirty="0" err="1"/>
              <a:t>beginning</a:t>
            </a:r>
            <a:r>
              <a:rPr lang="fi-FI" sz="1800" dirty="0"/>
              <a:t> of Turtola), </a:t>
            </a:r>
            <a:r>
              <a:rPr lang="fi-FI" sz="1800" b="1" dirty="0"/>
              <a:t>Rieväkatu, Sammonkatu, Itsenäisyydenkatu to the </a:t>
            </a:r>
            <a:r>
              <a:rPr lang="fi-FI" sz="1800" b="1" dirty="0" err="1"/>
              <a:t>railway</a:t>
            </a:r>
            <a:r>
              <a:rPr lang="fi-FI" sz="1800" b="1" dirty="0"/>
              <a:t> </a:t>
            </a:r>
            <a:r>
              <a:rPr lang="fi-FI" sz="1800" b="1" dirty="0" err="1"/>
              <a:t>tunnel</a:t>
            </a:r>
            <a:r>
              <a:rPr lang="fi-FI" sz="1800" b="1" dirty="0"/>
              <a:t> </a:t>
            </a:r>
            <a:r>
              <a:rPr lang="fi-FI" sz="1800" dirty="0"/>
              <a:t>and </a:t>
            </a:r>
            <a:r>
              <a:rPr lang="fi-FI" sz="1800" b="1" dirty="0" err="1"/>
              <a:t>Teiskontie</a:t>
            </a:r>
            <a:r>
              <a:rPr lang="fi-FI" sz="1800" b="1" dirty="0"/>
              <a:t> to </a:t>
            </a:r>
            <a:r>
              <a:rPr lang="fi-FI" sz="1800" b="1" dirty="0" err="1"/>
              <a:t>Kaupinkatu</a:t>
            </a:r>
            <a:endParaRPr lang="fi-FI" sz="1800" dirty="0"/>
          </a:p>
          <a:p>
            <a:r>
              <a:rPr lang="en-GB" sz="1800" dirty="0"/>
              <a:t>Sometimes the tram moves at walking speed, sometimes as fast as other vehicles</a:t>
            </a:r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en-GB" sz="1800" dirty="0"/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 route 2</a:t>
            </a:r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D719CC06-1CB7-4F1A-A314-C784467D38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60" r="8960"/>
          <a:stretch>
            <a:fillRect/>
          </a:stretch>
        </p:blipFill>
        <p:spPr>
          <a:xfrm>
            <a:off x="5606142" y="235131"/>
            <a:ext cx="6379028" cy="6387737"/>
          </a:xfr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l="27124" r="34979"/>
          <a:stretch/>
        </p:blipFill>
        <p:spPr>
          <a:xfrm>
            <a:off x="11327904" y="2029977"/>
            <a:ext cx="864096" cy="1329043"/>
          </a:xfrm>
          <a:prstGeom prst="rect">
            <a:avLst/>
          </a:prstGeom>
        </p:spPr>
      </p:pic>
      <p:sp>
        <p:nvSpPr>
          <p:cNvPr id="5" name="Kuvatekstiellipsi 4"/>
          <p:cNvSpPr/>
          <p:nvPr/>
        </p:nvSpPr>
        <p:spPr>
          <a:xfrm>
            <a:off x="9976770" y="1709757"/>
            <a:ext cx="1641142" cy="640439"/>
          </a:xfrm>
          <a:prstGeom prst="wedgeEllipseCallout">
            <a:avLst>
              <a:gd name="adj1" fmla="val 36475"/>
              <a:gd name="adj2" fmla="val 5749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50" dirty="0">
                <a:latin typeface="Arial Black" panose="020B0A04020102020204" pitchFamily="34" charset="0"/>
              </a:rPr>
              <a:t>Can </a:t>
            </a:r>
            <a:r>
              <a:rPr lang="fi-FI" sz="1050" dirty="0" err="1">
                <a:latin typeface="Arial Black" panose="020B0A04020102020204" pitchFamily="34" charset="0"/>
              </a:rPr>
              <a:t>you</a:t>
            </a:r>
            <a:r>
              <a:rPr lang="fi-FI" sz="1050" dirty="0">
                <a:latin typeface="Arial Black" panose="020B0A04020102020204" pitchFamily="34" charset="0"/>
              </a:rPr>
              <a:t> </a:t>
            </a:r>
            <a:r>
              <a:rPr lang="fi-FI" sz="1050" dirty="0" err="1">
                <a:latin typeface="Arial Black" panose="020B0A04020102020204" pitchFamily="34" charset="0"/>
              </a:rPr>
              <a:t>find</a:t>
            </a:r>
            <a:r>
              <a:rPr lang="fi-FI" sz="1050" dirty="0">
                <a:latin typeface="Arial Black" panose="020B0A04020102020204" pitchFamily="34" charset="0"/>
              </a:rPr>
              <a:t> </a:t>
            </a:r>
            <a:r>
              <a:rPr lang="fi-FI" sz="1050" dirty="0" err="1">
                <a:latin typeface="Arial Black" panose="020B0A04020102020204" pitchFamily="34" charset="0"/>
              </a:rPr>
              <a:t>your</a:t>
            </a:r>
            <a:r>
              <a:rPr lang="fi-FI" sz="1050" dirty="0">
                <a:latin typeface="Arial Black" panose="020B0A04020102020204" pitchFamily="34" charset="0"/>
              </a:rPr>
              <a:t> </a:t>
            </a:r>
            <a:r>
              <a:rPr lang="fi-FI" sz="1050" dirty="0" err="1">
                <a:latin typeface="Arial Black" panose="020B0A04020102020204" pitchFamily="34" charset="0"/>
              </a:rPr>
              <a:t>school</a:t>
            </a:r>
            <a:r>
              <a:rPr lang="fi-FI" sz="1050" dirty="0">
                <a:latin typeface="Arial Black" panose="020B0A04020102020204" pitchFamily="34" charset="0"/>
              </a:rPr>
              <a:t> on the </a:t>
            </a:r>
            <a:r>
              <a:rPr lang="fi-FI" sz="1050" dirty="0" err="1">
                <a:latin typeface="Arial Black" panose="020B0A04020102020204" pitchFamily="34" charset="0"/>
              </a:rPr>
              <a:t>map</a:t>
            </a:r>
            <a:r>
              <a:rPr lang="fi-FI" sz="105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807968" y="4005064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dirty="0">
                <a:latin typeface="Arial Black" panose="020B0A04020102020204" pitchFamily="34" charset="0"/>
              </a:rPr>
              <a:t>Can you find the start and end points of the test run route on the map?</a:t>
            </a:r>
            <a:endParaRPr lang="en-GB" sz="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66617"/>
            <a:ext cx="3016771" cy="16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2B6BA36-CA47-4797-8A4D-0C726BF39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39" y="1284784"/>
            <a:ext cx="8087325" cy="433837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9376" y="404664"/>
            <a:ext cx="4189412" cy="880120"/>
          </a:xfrm>
        </p:spPr>
        <p:txBody>
          <a:bodyPr/>
          <a:lstStyle/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route</a:t>
            </a:r>
            <a:r>
              <a:rPr lang="fi-FI" dirty="0"/>
              <a:t> 3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472264" y="1140768"/>
            <a:ext cx="3271329" cy="4896544"/>
          </a:xfrm>
        </p:spPr>
        <p:txBody>
          <a:bodyPr>
            <a:normAutofit fontScale="92500"/>
          </a:bodyPr>
          <a:lstStyle/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run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</a:t>
            </a:r>
            <a:r>
              <a:rPr lang="fi-FI" sz="1800" dirty="0" err="1"/>
              <a:t>was</a:t>
            </a:r>
            <a:r>
              <a:rPr lang="fi-FI" sz="1800" dirty="0"/>
              <a:t> </a:t>
            </a:r>
            <a:r>
              <a:rPr lang="fi-FI" sz="1800" dirty="0" err="1"/>
              <a:t>commissioned</a:t>
            </a:r>
            <a:r>
              <a:rPr lang="fi-FI" sz="1800" dirty="0"/>
              <a:t> in November 2020</a:t>
            </a:r>
          </a:p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truns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performed</a:t>
            </a:r>
            <a:r>
              <a:rPr lang="fi-FI" sz="1800" dirty="0"/>
              <a:t> on a </a:t>
            </a:r>
            <a:r>
              <a:rPr lang="fi-FI" sz="1800" dirty="0" err="1"/>
              <a:t>route</a:t>
            </a:r>
            <a:r>
              <a:rPr lang="fi-FI" sz="1800" dirty="0"/>
              <a:t> </a:t>
            </a:r>
            <a:r>
              <a:rPr lang="fi-FI" sz="1800" dirty="0" err="1"/>
              <a:t>between</a:t>
            </a:r>
            <a:r>
              <a:rPr lang="fi-FI" sz="1800" dirty="0"/>
              <a:t> Itsenäisyydenkatu </a:t>
            </a:r>
            <a:r>
              <a:rPr lang="fi-FI" sz="1800" dirty="0" err="1"/>
              <a:t>railway</a:t>
            </a:r>
            <a:r>
              <a:rPr lang="fi-FI" sz="1800" dirty="0"/>
              <a:t> </a:t>
            </a:r>
            <a:r>
              <a:rPr lang="fi-FI" sz="1800" dirty="0" err="1"/>
              <a:t>tunnel</a:t>
            </a:r>
            <a:r>
              <a:rPr lang="fi-FI" sz="1800" dirty="0"/>
              <a:t> and </a:t>
            </a:r>
            <a:r>
              <a:rPr lang="fi-FI" sz="1800" dirty="0" err="1"/>
              <a:t>Pyynikintori</a:t>
            </a:r>
            <a:r>
              <a:rPr lang="fi-FI" sz="1800" dirty="0"/>
              <a:t> (</a:t>
            </a:r>
            <a:r>
              <a:rPr lang="fi-FI" sz="1800" dirty="0" err="1"/>
              <a:t>Hämeenkatu</a:t>
            </a:r>
            <a:r>
              <a:rPr lang="fi-FI" sz="1800" dirty="0"/>
              <a:t> and Pirkankatu)</a:t>
            </a:r>
          </a:p>
          <a:p>
            <a:r>
              <a:rPr lang="fi-FI" sz="1800" dirty="0" err="1"/>
              <a:t>Sometimes</a:t>
            </a:r>
            <a:r>
              <a:rPr lang="fi-FI" sz="1800" dirty="0"/>
              <a:t> the </a:t>
            </a:r>
            <a:r>
              <a:rPr lang="fi-FI" sz="1800" dirty="0" err="1"/>
              <a:t>tram</a:t>
            </a:r>
            <a:r>
              <a:rPr lang="fi-FI" sz="1800" dirty="0"/>
              <a:t> </a:t>
            </a:r>
            <a:r>
              <a:rPr lang="fi-FI" sz="1800" dirty="0" err="1"/>
              <a:t>moves</a:t>
            </a:r>
            <a:r>
              <a:rPr lang="fi-FI" sz="1800" dirty="0"/>
              <a:t> at </a:t>
            </a:r>
            <a:r>
              <a:rPr lang="fi-FI" sz="1800" dirty="0" err="1"/>
              <a:t>walking</a:t>
            </a:r>
            <a:r>
              <a:rPr lang="fi-FI" sz="1800" dirty="0"/>
              <a:t> </a:t>
            </a:r>
            <a:r>
              <a:rPr lang="fi-FI" sz="1800" dirty="0" err="1"/>
              <a:t>speed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as </a:t>
            </a:r>
            <a:r>
              <a:rPr lang="fi-FI" sz="1800" dirty="0" err="1"/>
              <a:t>fast</a:t>
            </a:r>
            <a:r>
              <a:rPr lang="fi-FI" sz="1800" dirty="0"/>
              <a:t> as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vehicles</a:t>
            </a:r>
            <a:endParaRPr lang="fi-FI" sz="1800" dirty="0"/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fi-FI" sz="1800" dirty="0"/>
          </a:p>
          <a:p>
            <a:endParaRPr lang="fi-FI" dirty="0"/>
          </a:p>
        </p:txBody>
      </p:sp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943872" y="4779873"/>
            <a:ext cx="2802291" cy="987301"/>
          </a:xfrm>
          <a:prstGeom prst="wedgeEllipseCallout">
            <a:avLst>
              <a:gd name="adj1" fmla="val -19776"/>
              <a:gd name="adj2" fmla="val 6205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 Black" panose="020B0A04020102020204" pitchFamily="34" charset="0"/>
            </a:endParaRPr>
          </a:p>
          <a:p>
            <a:pPr algn="ctr"/>
            <a:r>
              <a:rPr lang="en-US" sz="1000" dirty="0">
                <a:latin typeface="Arial Black" panose="020B0A04020102020204" pitchFamily="34" charset="0"/>
              </a:rPr>
              <a:t>You can spot the tram in the city </a:t>
            </a:r>
            <a:r>
              <a:rPr lang="en-US" sz="1000" dirty="0" err="1">
                <a:latin typeface="Arial Black" panose="020B0A04020102020204" pitchFamily="34" charset="0"/>
              </a:rPr>
              <a:t>centre</a:t>
            </a:r>
            <a:r>
              <a:rPr lang="en-US" sz="1000" dirty="0">
                <a:latin typeface="Arial Black" panose="020B0A04020102020204" pitchFamily="34" charset="0"/>
              </a:rPr>
              <a:t>! Stay alert when you’re on your way to school.</a:t>
            </a:r>
          </a:p>
          <a:p>
            <a:pPr lvl="0" algn="ctr"/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5198349"/>
            <a:ext cx="1109547" cy="17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01117" y="416024"/>
            <a:ext cx="4189412" cy="880120"/>
          </a:xfrm>
        </p:spPr>
        <p:txBody>
          <a:bodyPr/>
          <a:lstStyle/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route</a:t>
            </a:r>
            <a:r>
              <a:rPr lang="fi-FI" dirty="0"/>
              <a:t> 4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472264" y="1140768"/>
            <a:ext cx="3271329" cy="4896544"/>
          </a:xfrm>
        </p:spPr>
        <p:txBody>
          <a:bodyPr>
            <a:normAutofit/>
          </a:bodyPr>
          <a:lstStyle/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run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commissioned</a:t>
            </a:r>
            <a:r>
              <a:rPr lang="fi-FI" sz="1800" dirty="0"/>
              <a:t> in </a:t>
            </a:r>
            <a:r>
              <a:rPr lang="fi-FI" sz="1800" dirty="0" err="1"/>
              <a:t>March</a:t>
            </a:r>
            <a:r>
              <a:rPr lang="fi-FI" sz="1800" dirty="0"/>
              <a:t> 2021</a:t>
            </a:r>
          </a:p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truns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performed</a:t>
            </a:r>
            <a:r>
              <a:rPr lang="fi-FI" sz="1800" dirty="0"/>
              <a:t> on a </a:t>
            </a:r>
            <a:r>
              <a:rPr lang="fi-FI" sz="1800" dirty="0" err="1"/>
              <a:t>route</a:t>
            </a:r>
            <a:r>
              <a:rPr lang="fi-FI" sz="1800" dirty="0"/>
              <a:t> </a:t>
            </a:r>
            <a:r>
              <a:rPr lang="fi-FI" sz="1800" dirty="0" err="1"/>
              <a:t>between</a:t>
            </a:r>
            <a:r>
              <a:rPr lang="fi-FI" sz="1800" dirty="0"/>
              <a:t> </a:t>
            </a:r>
            <a:r>
              <a:rPr lang="fi-FI" sz="1800" b="1" dirty="0" err="1"/>
              <a:t>Teiskontie</a:t>
            </a:r>
            <a:r>
              <a:rPr lang="fi-FI" sz="1800" b="1" dirty="0"/>
              <a:t>, Tekunkatu </a:t>
            </a:r>
            <a:r>
              <a:rPr lang="fi-FI" sz="1800" dirty="0"/>
              <a:t>and </a:t>
            </a:r>
            <a:r>
              <a:rPr lang="fi-FI" sz="1800" b="1" dirty="0"/>
              <a:t>Lääkärintie</a:t>
            </a:r>
          </a:p>
          <a:p>
            <a:r>
              <a:rPr lang="fi-FI" sz="1800" dirty="0" err="1"/>
              <a:t>Sometimes</a:t>
            </a:r>
            <a:r>
              <a:rPr lang="fi-FI" sz="1800" dirty="0"/>
              <a:t> the </a:t>
            </a:r>
            <a:r>
              <a:rPr lang="fi-FI" sz="1800" dirty="0" err="1"/>
              <a:t>tram</a:t>
            </a:r>
            <a:r>
              <a:rPr lang="fi-FI" sz="1800" dirty="0"/>
              <a:t> </a:t>
            </a:r>
            <a:r>
              <a:rPr lang="fi-FI" sz="1800" dirty="0" err="1"/>
              <a:t>moves</a:t>
            </a:r>
            <a:r>
              <a:rPr lang="fi-FI" sz="1800" dirty="0"/>
              <a:t> at </a:t>
            </a:r>
            <a:r>
              <a:rPr lang="fi-FI" sz="1800" dirty="0" err="1"/>
              <a:t>walking</a:t>
            </a:r>
            <a:r>
              <a:rPr lang="fi-FI" sz="1800" dirty="0"/>
              <a:t> </a:t>
            </a:r>
            <a:r>
              <a:rPr lang="fi-FI" sz="1800" dirty="0" err="1"/>
              <a:t>speed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as </a:t>
            </a:r>
            <a:r>
              <a:rPr lang="fi-FI" sz="1800" dirty="0" err="1"/>
              <a:t>fast</a:t>
            </a:r>
            <a:r>
              <a:rPr lang="fi-FI" sz="1800" dirty="0"/>
              <a:t> as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vehicles</a:t>
            </a:r>
            <a:endParaRPr lang="fi-FI" sz="1800" dirty="0"/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fi-FI" sz="1800" dirty="0"/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57F2C47-7099-46CC-AE05-D0E2EE7B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40768"/>
            <a:ext cx="7274627" cy="5301208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234550" y="5301179"/>
            <a:ext cx="2802291" cy="987301"/>
          </a:xfrm>
          <a:prstGeom prst="wedgeEllipseCallout">
            <a:avLst>
              <a:gd name="adj1" fmla="val -51734"/>
              <a:gd name="adj2" fmla="val 27684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 Black" panose="020B0A04020102020204" pitchFamily="34" charset="0"/>
            </a:endParaRPr>
          </a:p>
          <a:p>
            <a:pPr algn="ctr"/>
            <a:r>
              <a:rPr lang="en-US" sz="1000" dirty="0">
                <a:latin typeface="Arial Black" panose="020B0A04020102020204" pitchFamily="34" charset="0"/>
              </a:rPr>
              <a:t>Stay alert when you’re on your way to school.</a:t>
            </a:r>
          </a:p>
          <a:p>
            <a:pPr lvl="0" algn="ctr"/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74" y="5154611"/>
            <a:ext cx="1109547" cy="17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163FC393F752438C91A2EDBD4160F4" ma:contentTypeVersion="13" ma:contentTypeDescription="Luo uusi asiakirja." ma:contentTypeScope="" ma:versionID="a150e493bd47102693b868571b7d7a00">
  <xsd:schema xmlns:xsd="http://www.w3.org/2001/XMLSchema" xmlns:xs="http://www.w3.org/2001/XMLSchema" xmlns:p="http://schemas.microsoft.com/office/2006/metadata/properties" xmlns:ns3="2966eb58-2db1-4cd0-9544-5651b5737087" xmlns:ns4="3bcef925-d886-41c1-a91f-4f1a6877d63f" targetNamespace="http://schemas.microsoft.com/office/2006/metadata/properties" ma:root="true" ma:fieldsID="39419e353f188da8d7c02677223fa867" ns3:_="" ns4:_="">
    <xsd:import namespace="2966eb58-2db1-4cd0-9544-5651b5737087"/>
    <xsd:import namespace="3bcef925-d886-41c1-a91f-4f1a6877d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6eb58-2db1-4cd0-9544-5651b57370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ef925-d886-41c1-a91f-4f1a6877d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D4A86-F526-45C1-BB96-612A1FFEE9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6eb58-2db1-4cd0-9544-5651b5737087"/>
    <ds:schemaRef ds:uri="3bcef925-d886-41c1-a91f-4f1a6877d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purl.org/dc/dcmitype/"/>
    <ds:schemaRef ds:uri="http://schemas.microsoft.com/office/infopath/2007/PartnerControls"/>
    <ds:schemaRef ds:uri="3bcef925-d886-41c1-a91f-4f1a6877d63f"/>
    <ds:schemaRef ds:uri="http://schemas.microsoft.com/office/2006/documentManagement/types"/>
    <ds:schemaRef ds:uri="http://purl.org/dc/elements/1.1/"/>
    <ds:schemaRef ds:uri="http://schemas.microsoft.com/office/2006/metadata/properties"/>
    <ds:schemaRef ds:uri="2966eb58-2db1-4cd0-9544-5651b5737087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1159</Words>
  <Application>Microsoft Office PowerPoint</Application>
  <PresentationFormat>Laajakuva</PresentationFormat>
  <Paragraphs>111</Paragraphs>
  <Slides>17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Keep your eyes  open!</vt:lpstr>
      <vt:lpstr>Tampere Tramway</vt:lpstr>
      <vt:lpstr>Tampere Tram</vt:lpstr>
      <vt:lpstr>PowerPoint-esitys</vt:lpstr>
      <vt:lpstr>PowerPoint-esitys</vt:lpstr>
      <vt:lpstr>PowerPoint-esitys</vt:lpstr>
      <vt:lpstr>PowerPoint-esitys</vt:lpstr>
      <vt:lpstr>Test run route 3</vt:lpstr>
      <vt:lpstr>Test run route 4</vt:lpstr>
      <vt:lpstr>Test run route 5</vt:lpstr>
      <vt:lpstr>How do you know if you are along the test run route?</vt:lpstr>
      <vt:lpstr>Traffic signallers guide road users</vt:lpstr>
      <vt:lpstr>How do I cross the tramway safely?</vt:lpstr>
      <vt:lpstr>PowerPoint-esitys</vt:lpstr>
      <vt:lpstr>PowerPoint-esitys</vt:lpstr>
      <vt:lpstr>Thank you!</vt:lpstr>
      <vt:lpstr>Useful links and videos for teachers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Lindfors Emmiina</cp:lastModifiedBy>
  <cp:revision>96</cp:revision>
  <dcterms:created xsi:type="dcterms:W3CDTF">2020-02-16T08:04:16Z</dcterms:created>
  <dcterms:modified xsi:type="dcterms:W3CDTF">2021-03-09T12:02:05Z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0x0101000F163FC393F752438C91A2EDBD4160F4</vt:lpwstr>
  </property>
  <property fmtid="{D5CDD505-2E9C-101B-9397-08002B2CF9AE}" pid="3" name="_NewReviewCycle">
    <vt:lpwstr/>
  </property>
</Properties>
</file>