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71" r:id="rId5"/>
    <p:sldId id="303" r:id="rId6"/>
    <p:sldId id="308" r:id="rId7"/>
    <p:sldId id="293" r:id="rId8"/>
    <p:sldId id="304" r:id="rId9"/>
    <p:sldId id="305" r:id="rId10"/>
    <p:sldId id="291" r:id="rId11"/>
    <p:sldId id="306" r:id="rId12"/>
    <p:sldId id="309" r:id="rId13"/>
    <p:sldId id="310" r:id="rId14"/>
    <p:sldId id="292" r:id="rId15"/>
    <p:sldId id="297" r:id="rId16"/>
    <p:sldId id="299" r:id="rId17"/>
    <p:sldId id="307" r:id="rId18"/>
    <p:sldId id="300" r:id="rId19"/>
    <p:sldId id="302" r:id="rId20"/>
    <p:sldId id="288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fors Emmiina" initials="LE" lastIdx="1" clrIdx="0">
    <p:extLst>
      <p:ext uri="{19B8F6BF-5375-455C-9EA6-DF929625EA0E}">
        <p15:presenceInfo xmlns:p15="http://schemas.microsoft.com/office/powerpoint/2012/main" userId="S-1-5-21-2029089813-1839756496-1287535205-3366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994" autoAdjust="0"/>
  </p:normalViewPr>
  <p:slideViewPr>
    <p:cSldViewPr snapToObjects="1">
      <p:cViewPr varScale="1">
        <p:scale>
          <a:sx n="63" d="100"/>
          <a:sy n="63" d="100"/>
        </p:scale>
        <p:origin x="608" y="6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fors Emmiina" userId="d7f5efa9-88da-4d1b-bf9e-cfabc819d6cc" providerId="ADAL" clId="{3101AE66-E34D-4C64-8F41-F364334A05C9}"/>
    <pc:docChg chg="undo custSel modSld">
      <pc:chgData name="Lindfors Emmiina" userId="d7f5efa9-88da-4d1b-bf9e-cfabc819d6cc" providerId="ADAL" clId="{3101AE66-E34D-4C64-8F41-F364334A05C9}" dt="2021-03-04T12:33:04.160" v="23" actId="14100"/>
      <pc:docMkLst>
        <pc:docMk/>
      </pc:docMkLst>
      <pc:sldChg chg="delSp modSp">
        <pc:chgData name="Lindfors Emmiina" userId="d7f5efa9-88da-4d1b-bf9e-cfabc819d6cc" providerId="ADAL" clId="{3101AE66-E34D-4C64-8F41-F364334A05C9}" dt="2021-03-04T12:33:04.160" v="23" actId="14100"/>
        <pc:sldMkLst>
          <pc:docMk/>
          <pc:sldMk cId="4013706788" sldId="304"/>
        </pc:sldMkLst>
        <pc:spChg chg="mod">
          <ac:chgData name="Lindfors Emmiina" userId="d7f5efa9-88da-4d1b-bf9e-cfabc819d6cc" providerId="ADAL" clId="{3101AE66-E34D-4C64-8F41-F364334A05C9}" dt="2021-03-04T12:33:01.368" v="22" actId="14100"/>
          <ac:spMkLst>
            <pc:docMk/>
            <pc:sldMk cId="4013706788" sldId="304"/>
            <ac:spMk id="63" creationId="{C8E0DA7F-F9D9-46B0-A7ED-E8EBBE329E09}"/>
          </ac:spMkLst>
        </pc:spChg>
        <pc:spChg chg="mod">
          <ac:chgData name="Lindfors Emmiina" userId="d7f5efa9-88da-4d1b-bf9e-cfabc819d6cc" providerId="ADAL" clId="{3101AE66-E34D-4C64-8F41-F364334A05C9}" dt="2021-03-04T12:33:04.160" v="23" actId="14100"/>
          <ac:spMkLst>
            <pc:docMk/>
            <pc:sldMk cId="4013706788" sldId="304"/>
            <ac:spMk id="91" creationId="{49232BF6-6CEC-48C9-B39F-D32C4DCD209A}"/>
          </ac:spMkLst>
        </pc:spChg>
        <pc:spChg chg="del">
          <ac:chgData name="Lindfors Emmiina" userId="d7f5efa9-88da-4d1b-bf9e-cfabc819d6cc" providerId="ADAL" clId="{3101AE66-E34D-4C64-8F41-F364334A05C9}" dt="2021-03-04T12:32:33.692" v="13" actId="478"/>
          <ac:spMkLst>
            <pc:docMk/>
            <pc:sldMk cId="4013706788" sldId="304"/>
            <ac:spMk id="93" creationId="{5D0A5BF8-EA86-44FB-9732-62BB7F2B99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43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4.3.2021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hyperlink" Target="https://www.tampereenratikka.fi/tampereen-ratikka/liikenneturvallisuu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watch?v=uTy9J3WRBjU" TargetMode="External"/><Relationship Id="rId4" Type="http://schemas.openxmlformats.org/officeDocument/2006/relationships/hyperlink" Target="https://youtu.be/zBGXAqfLbW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FI" sz="4000"/>
              <a:t>Håll uppsikt!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/>
              <a:t>Spårvagn i trafik.</a:t>
            </a:r>
          </a:p>
        </p:txBody>
      </p:sp>
      <p:pic>
        <p:nvPicPr>
          <p:cNvPr id="5" name="Picture 4" descr="A close up of a toy  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7E6DEB05-EEFA-4F18-B469-3EE532BB4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06" y="1241546"/>
            <a:ext cx="6043629" cy="4374907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6696372" cy="883568"/>
          </a:xfrm>
        </p:spPr>
        <p:txBody>
          <a:bodyPr>
            <a:normAutofit/>
          </a:bodyPr>
          <a:lstStyle/>
          <a:p>
            <a:r>
              <a:rPr lang="sv-FI" sz="2800" dirty="0"/>
              <a:t>Provkörningsområde 5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8328248" y="1340768"/>
            <a:ext cx="3456384" cy="5112568"/>
          </a:xfrm>
        </p:spPr>
        <p:txBody>
          <a:bodyPr>
            <a:normAutofit lnSpcReduction="10000"/>
          </a:bodyPr>
          <a:lstStyle/>
          <a:p>
            <a:r>
              <a:rPr lang="sv-FI" dirty="0"/>
              <a:t>Provkörningsområdet tas i bruk i mars 2021.</a:t>
            </a:r>
          </a:p>
          <a:p>
            <a:r>
              <a:rPr lang="sv-FI" dirty="0"/>
              <a:t>Provkörningsområdet sträcker sig från </a:t>
            </a:r>
            <a:r>
              <a:rPr lang="sv-FI" b="1" dirty="0" err="1"/>
              <a:t>Insinöörinkatu</a:t>
            </a:r>
            <a:r>
              <a:rPr lang="sv-FI" dirty="0"/>
              <a:t> till </a:t>
            </a:r>
            <a:r>
              <a:rPr lang="sv-FI" b="1" dirty="0" err="1"/>
              <a:t>Makkarajärvenkatu</a:t>
            </a:r>
            <a:endParaRPr lang="sv-FI" b="1" dirty="0"/>
          </a:p>
          <a:p>
            <a:r>
              <a:rPr lang="sv-FI" dirty="0"/>
              <a:t>Spårvagnen kan köras i promenadhastighet eller lika snabbt som andra fordon</a:t>
            </a:r>
          </a:p>
          <a:p>
            <a:r>
              <a:rPr lang="sv-FI" dirty="0"/>
              <a:t>På spåren rör sig förutom spårvagnar även underhållsfordon, så </a:t>
            </a:r>
            <a:r>
              <a:rPr lang="sv-FI" b="1" dirty="0"/>
              <a:t>var alltid försiktig när du korsar spåret!</a:t>
            </a:r>
          </a:p>
          <a:p>
            <a:endParaRPr lang="sv-FI" sz="2000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29670" t="11280" r="35266" b="10055"/>
          <a:stretch/>
        </p:blipFill>
        <p:spPr>
          <a:xfrm>
            <a:off x="6628511" y="5557501"/>
            <a:ext cx="936104" cy="1224136"/>
          </a:xfrm>
          <a:prstGeom prst="rect">
            <a:avLst/>
          </a:prstGeom>
        </p:spPr>
      </p:pic>
      <p:sp>
        <p:nvSpPr>
          <p:cNvPr id="7" name="Kuvatekstiellipsi 6"/>
          <p:cNvSpPr/>
          <p:nvPr/>
        </p:nvSpPr>
        <p:spPr>
          <a:xfrm>
            <a:off x="4128897" y="5557501"/>
            <a:ext cx="2448272" cy="864096"/>
          </a:xfrm>
          <a:prstGeom prst="wedgeEllipseCallout">
            <a:avLst>
              <a:gd name="adj1" fmla="val 55488"/>
              <a:gd name="adj2" fmla="val 16837"/>
            </a:avLst>
          </a:prstGeom>
          <a:solidFill>
            <a:srgbClr val="221D67"/>
          </a:solidFill>
          <a:ln>
            <a:solidFill>
              <a:srgbClr val="221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>
                <a:latin typeface="Arial Black" panose="020B0A04020102020204" pitchFamily="34" charset="0"/>
              </a:rPr>
              <a:t>Få syn på en spårvagn som provkörs!</a:t>
            </a:r>
            <a:endParaRPr lang="sv-SE" sz="1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35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/>
              <a:t>Hur vet du att du befinner dig på provkörningsrutten?</a:t>
            </a:r>
          </a:p>
        </p:txBody>
      </p:sp>
    </p:spTree>
    <p:extLst>
      <p:ext uri="{BB962C8B-B14F-4D97-AF65-F5344CB8AC3E}">
        <p14:creationId xmlns:p14="http://schemas.microsoft.com/office/powerpoint/2010/main" val="4002116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96191" y="500895"/>
            <a:ext cx="9535887" cy="1336449"/>
          </a:xfrm>
        </p:spPr>
        <p:txBody>
          <a:bodyPr>
            <a:normAutofit/>
          </a:bodyPr>
          <a:lstStyle/>
          <a:p>
            <a:r>
              <a:rPr lang="sv-FI" sz="2800"/>
              <a:t>Trafikledare hjälper fotgängare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5400" y="1837191"/>
            <a:ext cx="5545833" cy="3569110"/>
          </a:xfrm>
        </p:spPr>
        <p:txBody>
          <a:bodyPr>
            <a:normAutofit/>
          </a:bodyPr>
          <a:lstStyle/>
          <a:p>
            <a:r>
              <a:rPr lang="sv-FI" sz="2000" b="1"/>
              <a:t>Trafikledarna</a:t>
            </a:r>
            <a:r>
              <a:rPr lang="sv-FI" sz="2000"/>
              <a:t> hjälper alla som rör sig på vägarna medan provkörningarna pågår</a:t>
            </a:r>
          </a:p>
          <a:p>
            <a:r>
              <a:rPr lang="sv-FI" sz="2000"/>
              <a:t>Tänk på att </a:t>
            </a:r>
            <a:r>
              <a:rPr lang="sv-FI" sz="2000" b="1"/>
              <a:t>alltid</a:t>
            </a:r>
            <a:r>
              <a:rPr lang="sv-FI" sz="2000"/>
              <a:t> följa trafikledarens anvisningar</a:t>
            </a:r>
          </a:p>
          <a:p>
            <a:r>
              <a:rPr lang="sv-FI" sz="2000"/>
              <a:t>På det nya provkörningsområdet kommer det att finnas </a:t>
            </a:r>
            <a:r>
              <a:rPr lang="sv-FI" sz="2000" b="1"/>
              <a:t>skyltar</a:t>
            </a:r>
            <a:r>
              <a:rPr lang="sv-FI" sz="2000"/>
              <a:t> som visar att spårvagnen är i rörelse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419544"/>
            <a:ext cx="4657223" cy="3104815"/>
          </a:xfrm>
          <a:prstGeom prst="rect">
            <a:avLst/>
          </a:prstGeom>
        </p:spPr>
      </p:pic>
      <p:pic>
        <p:nvPicPr>
          <p:cNvPr id="8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68" t="12992" r="36764" b="4274"/>
          <a:stretch/>
        </p:blipFill>
        <p:spPr>
          <a:xfrm flipH="1">
            <a:off x="6996707" y="5301208"/>
            <a:ext cx="1296146" cy="1404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Kuvatekstiellipsi 10"/>
          <p:cNvSpPr/>
          <p:nvPr/>
        </p:nvSpPr>
        <p:spPr>
          <a:xfrm flipH="1">
            <a:off x="5087887" y="4221088"/>
            <a:ext cx="2556893" cy="1115024"/>
          </a:xfrm>
          <a:prstGeom prst="wedgeEllipseCallout">
            <a:avLst>
              <a:gd name="adj1" fmla="val -33398"/>
              <a:gd name="adj2" fmla="val 52833"/>
            </a:avLst>
          </a:prstGeom>
          <a:solidFill>
            <a:srgbClr val="3A3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 b="1">
                <a:solidFill>
                  <a:prstClr val="white"/>
                </a:solidFill>
                <a:latin typeface="Arial Black" panose="020B0A04020102020204" pitchFamily="34" charset="0"/>
              </a:rPr>
              <a:t>Det kommer att finnas skyltar när det nya provkörningsområdet tas i bruk</a:t>
            </a:r>
          </a:p>
        </p:txBody>
      </p:sp>
    </p:spTree>
    <p:extLst>
      <p:ext uri="{BB962C8B-B14F-4D97-AF65-F5344CB8AC3E}">
        <p14:creationId xmlns:p14="http://schemas.microsoft.com/office/powerpoint/2010/main" val="201733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/>
              <a:t>Hur korsar man spårvägen tryggt?</a:t>
            </a:r>
          </a:p>
        </p:txBody>
      </p:sp>
    </p:spTree>
    <p:extLst>
      <p:ext uri="{BB962C8B-B14F-4D97-AF65-F5344CB8AC3E}">
        <p14:creationId xmlns:p14="http://schemas.microsoft.com/office/powerpoint/2010/main" val="5914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51384" y="500742"/>
            <a:ext cx="9535887" cy="1336449"/>
          </a:xfrm>
        </p:spPr>
        <p:txBody>
          <a:bodyPr/>
          <a:lstStyle/>
          <a:p>
            <a:r>
              <a:rPr lang="sv-FI"/>
              <a:t>Korsa spårvägen tryggt</a:t>
            </a:r>
            <a:br>
              <a:rPr lang="sv-FI"/>
            </a:br>
            <a:endParaRPr lang="sv-FI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5879976" y="2471688"/>
            <a:ext cx="4464496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FI" sz="2000" b="1" dirty="0"/>
              <a:t>KORSNINGSPUNKT</a:t>
            </a:r>
          </a:p>
          <a:p>
            <a:r>
              <a:rPr lang="sv-FI" sz="2000" dirty="0"/>
              <a:t>Vid korsningspunkten finns inga skyddsmarkeringar </a:t>
            </a:r>
          </a:p>
          <a:p>
            <a:r>
              <a:rPr lang="sv-FI" sz="2000" dirty="0"/>
              <a:t>Vid korsningspunkten väjer fotgängaren för spårvagnar, bussar och eventuell annan underhållstrafik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66690" y="1512032"/>
            <a:ext cx="965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>
                <a:solidFill>
                  <a:srgbClr val="221D67"/>
                </a:solidFill>
              </a:rPr>
              <a:t>Korsa endast spårvägen vid markerade </a:t>
            </a:r>
            <a:r>
              <a:rPr lang="sv-FI" b="1">
                <a:solidFill>
                  <a:srgbClr val="221D67"/>
                </a:solidFill>
              </a:rPr>
              <a:t>övergångsställen eller korsningspunkter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b="1">
                <a:solidFill>
                  <a:srgbClr val="221D67"/>
                </a:solidFill>
              </a:rPr>
              <a:t>INNAN DU KORSAR SPÅRVÄGEN: Stanna, se dig omkring, lyssna, titta och gå!</a:t>
            </a:r>
          </a:p>
          <a:p>
            <a:pPr lvl="0"/>
            <a:endParaRPr lang="fi-FI" b="1" dirty="0">
              <a:solidFill>
                <a:srgbClr val="221D67"/>
              </a:solidFill>
            </a:endParaRPr>
          </a:p>
        </p:txBody>
      </p:sp>
      <p:sp>
        <p:nvSpPr>
          <p:cNvPr id="7" name="Sisällön paikkamerkki 3"/>
          <p:cNvSpPr txBox="1">
            <a:spLocks/>
          </p:cNvSpPr>
          <p:nvPr/>
        </p:nvSpPr>
        <p:spPr>
          <a:xfrm>
            <a:off x="784821" y="2471688"/>
            <a:ext cx="4464496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FI" sz="2000" b="1" dirty="0"/>
              <a:t>ÖVERGÅNGSSTÄLLE</a:t>
            </a:r>
          </a:p>
          <a:p>
            <a:r>
              <a:rPr lang="sv-FI" sz="2000" dirty="0"/>
              <a:t>Markeringar som går över övergångsstället och spåret</a:t>
            </a:r>
          </a:p>
          <a:p>
            <a:r>
              <a:rPr lang="sv-FI" sz="2000" dirty="0"/>
              <a:t>Oftast finns även trafikljus</a:t>
            </a:r>
          </a:p>
          <a:p>
            <a:r>
              <a:rPr lang="sv-FI" sz="2000" dirty="0"/>
              <a:t>Spårvagnen väjer för personer på övergångsstället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79" y="5044876"/>
            <a:ext cx="4029805" cy="1731414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l="41977" t="46928" r="13364" b="31018"/>
          <a:stretch/>
        </p:blipFill>
        <p:spPr>
          <a:xfrm>
            <a:off x="6170359" y="5028294"/>
            <a:ext cx="4719590" cy="17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479376" y="1556792"/>
            <a:ext cx="4824536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FI" sz="1400" dirty="0"/>
              <a:t>Kom ihåg att spåret inte är en plats att vistas eller leka på </a:t>
            </a:r>
          </a:p>
          <a:p>
            <a:pPr lvl="0"/>
            <a:r>
              <a:rPr lang="sv-FI" sz="1400" dirty="0"/>
              <a:t>Det är aldrig tillåtet att stå och ta bilder eller </a:t>
            </a:r>
            <a:r>
              <a:rPr lang="sv-FI" sz="1400" dirty="0" err="1"/>
              <a:t>selfies</a:t>
            </a:r>
            <a:r>
              <a:rPr lang="sv-FI" sz="1400" dirty="0"/>
              <a:t> på spåret </a:t>
            </a:r>
          </a:p>
          <a:p>
            <a:pPr lvl="0"/>
            <a:r>
              <a:rPr lang="sv-FI" sz="1400" dirty="0"/>
              <a:t>Tänk på att alltid följa trafikledarens anvisningar</a:t>
            </a:r>
          </a:p>
          <a:p>
            <a:pPr lvl="0"/>
            <a:r>
              <a:rPr lang="sv-FI" sz="1400" dirty="0"/>
              <a:t>Spårvagnen </a:t>
            </a:r>
            <a:r>
              <a:rPr lang="sv-FI" sz="1400" b="1" dirty="0"/>
              <a:t>kan inte väja </a:t>
            </a:r>
            <a:r>
              <a:rPr lang="sv-FI" sz="1400" dirty="0"/>
              <a:t>för dig eftersom den går på spåret</a:t>
            </a:r>
          </a:p>
          <a:p>
            <a:pPr lvl="0"/>
            <a:r>
              <a:rPr lang="sv-FI" sz="1400" dirty="0"/>
              <a:t>Spårvagnen är </a:t>
            </a:r>
            <a:r>
              <a:rPr lang="sv-FI" sz="1400" b="1" dirty="0"/>
              <a:t>tystlåten</a:t>
            </a:r>
            <a:r>
              <a:rPr lang="sv-FI" sz="1400" dirty="0"/>
              <a:t>, så det är inte säkert du hör den i förväg</a:t>
            </a:r>
          </a:p>
          <a:p>
            <a:pPr lvl="0"/>
            <a:r>
              <a:rPr lang="sv-FI" sz="1400" dirty="0"/>
              <a:t>Spårvagnen väger lika mycket som tio elefanter! En så stor mängd stål </a:t>
            </a:r>
            <a:r>
              <a:rPr lang="sv-FI" sz="1400" b="1" dirty="0"/>
              <a:t>stannar väldigt långsamt </a:t>
            </a:r>
            <a:r>
              <a:rPr lang="sv-FI" sz="1400" dirty="0"/>
              <a:t>även om bromsen är i botten</a:t>
            </a:r>
          </a:p>
          <a:p>
            <a:pPr lvl="0"/>
            <a:r>
              <a:rPr lang="sv-FI" sz="1400" dirty="0"/>
              <a:t>På spåren rör sig förutom spårvagnar även underhållsfordon, så </a:t>
            </a:r>
            <a:r>
              <a:rPr lang="sv-FI" sz="1400" b="1" dirty="0"/>
              <a:t>var alltid försiktig när du korsar spåret!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74FF7-1C86-4FB1-B829-7532D7D9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177" y="4725144"/>
            <a:ext cx="506511" cy="358077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3"/>
            <a:ext cx="3097561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/>
              <a:t>Kom ihåg!</a:t>
            </a:r>
          </a:p>
        </p:txBody>
      </p:sp>
      <p:pic>
        <p:nvPicPr>
          <p:cNvPr id="3" name="Kuvan paikkamerkki 2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2" b="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FI" sz="4000"/>
              <a:t>Tack!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/>
              <a:t>Tillsammans är vi försiktiga i trafiken!</a:t>
            </a:r>
          </a:p>
        </p:txBody>
      </p:sp>
      <p:pic>
        <p:nvPicPr>
          <p:cNvPr id="5" name="Picture 4" descr="A close up of a toy  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/>
              <a:t>Användbara länkar och videor för lärare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FI" sz="2000" dirty="0" err="1">
                <a:latin typeface="Arial Black" panose="020B0A04020102020204" pitchFamily="34" charset="0"/>
              </a:rPr>
              <a:t>Tampereen</a:t>
            </a:r>
            <a:r>
              <a:rPr lang="sv-FI" sz="2000" dirty="0">
                <a:latin typeface="Arial Black" panose="020B0A04020102020204" pitchFamily="34" charset="0"/>
              </a:rPr>
              <a:t> </a:t>
            </a:r>
            <a:r>
              <a:rPr lang="sv-FI" sz="2000" dirty="0" err="1">
                <a:latin typeface="Arial Black" panose="020B0A04020102020204" pitchFamily="34" charset="0"/>
              </a:rPr>
              <a:t>Ratikkas</a:t>
            </a:r>
            <a:r>
              <a:rPr lang="sv-FI" sz="2000" dirty="0">
                <a:latin typeface="Arial Black" panose="020B0A04020102020204" pitchFamily="34" charset="0"/>
              </a:rPr>
              <a:t> webbplats om trafiksäkerhet (på finska och engelska):</a:t>
            </a:r>
          </a:p>
          <a:p>
            <a:pPr marL="0" indent="0">
              <a:buNone/>
            </a:pPr>
            <a:r>
              <a:rPr lang="sv-FI" sz="2000" dirty="0">
                <a:hlinkClick r:id="rId2"/>
              </a:rPr>
              <a:t>https://www.tampereenratikka.fi/tampereen-ratikka/liikenneturvallisuus/</a:t>
            </a:r>
          </a:p>
          <a:p>
            <a:pPr marL="0" indent="0">
              <a:buNone/>
            </a:pPr>
            <a:r>
              <a:rPr lang="sv-FI" sz="2000" dirty="0">
                <a:latin typeface="Arial Black" panose="020B0A04020102020204" pitchFamily="34" charset="0"/>
              </a:rPr>
              <a:t>Resa med spårvagn och buss:</a:t>
            </a:r>
          </a:p>
          <a:p>
            <a:pPr marL="0" indent="0">
              <a:buNone/>
            </a:pPr>
            <a:r>
              <a:rPr lang="sv-FI" sz="2000" dirty="0"/>
              <a:t>Hunden </a:t>
            </a:r>
            <a:r>
              <a:rPr lang="sv-FI" sz="2000" dirty="0" err="1"/>
              <a:t>Rasse</a:t>
            </a:r>
            <a:r>
              <a:rPr lang="sv-FI" sz="2000" dirty="0"/>
              <a:t> reser med </a:t>
            </a:r>
            <a:r>
              <a:rPr lang="sv-FI" sz="2000" dirty="0" err="1"/>
              <a:t>Tampereen</a:t>
            </a:r>
            <a:r>
              <a:rPr lang="sv-FI" sz="2000" dirty="0"/>
              <a:t> </a:t>
            </a:r>
            <a:r>
              <a:rPr lang="sv-FI" sz="2000" dirty="0" err="1"/>
              <a:t>Ratikka</a:t>
            </a:r>
            <a:r>
              <a:rPr lang="sv-FI" sz="2000" dirty="0"/>
              <a:t> (på finska): </a:t>
            </a:r>
            <a:r>
              <a:rPr lang="sv-FI" sz="2000" dirty="0">
                <a:hlinkClick r:id="rId3"/>
              </a:rPr>
              <a:t>https://youtu.be/9z7BL0wucCM</a:t>
            </a:r>
            <a:r>
              <a:rPr lang="sv-FI" sz="2000" dirty="0"/>
              <a:t> </a:t>
            </a:r>
          </a:p>
          <a:p>
            <a:pPr marL="0" indent="0">
              <a:buNone/>
            </a:pPr>
            <a:r>
              <a:rPr lang="sv-FI" sz="2000" dirty="0"/>
              <a:t>Nallen Onni reser med </a:t>
            </a:r>
            <a:r>
              <a:rPr lang="sv-FI" sz="2000" dirty="0" err="1"/>
              <a:t>Nysse</a:t>
            </a:r>
            <a:r>
              <a:rPr lang="sv-FI" sz="2000" dirty="0"/>
              <a:t> (på finska): </a:t>
            </a:r>
            <a:r>
              <a:rPr lang="sv-FI" sz="2000" dirty="0">
                <a:hlinkClick r:id="rId4"/>
              </a:rPr>
              <a:t>https://youtu.be/zBGXAqfLbWY</a:t>
            </a:r>
            <a:r>
              <a:rPr lang="sv-FI" sz="2000" dirty="0"/>
              <a:t> </a:t>
            </a:r>
          </a:p>
          <a:p>
            <a:pPr marL="0" indent="0">
              <a:buNone/>
            </a:pPr>
            <a:r>
              <a:rPr lang="sv-FI" sz="2000" dirty="0">
                <a:latin typeface="Arial Black" panose="020B0A04020102020204" pitchFamily="34" charset="0"/>
              </a:rPr>
              <a:t>Trafiksäkerhet:</a:t>
            </a:r>
          </a:p>
          <a:p>
            <a:pPr marL="0" indent="0">
              <a:buNone/>
            </a:pPr>
            <a:r>
              <a:rPr lang="sv-FI" sz="2000" dirty="0"/>
              <a:t>Korsningspunkter på spårvägen (på finska): </a:t>
            </a:r>
            <a:r>
              <a:rPr lang="sv-FI" sz="2000" dirty="0">
                <a:hlinkClick r:id="rId5"/>
              </a:rPr>
              <a:t>https://www.youtube.com/watch?v=uTy9J3WRBjU</a:t>
            </a:r>
          </a:p>
          <a:p>
            <a:pPr marL="0" indent="0">
              <a:buNone/>
            </a:pPr>
            <a:r>
              <a:rPr lang="sv-FI" sz="2000" dirty="0">
                <a:latin typeface="Arial Black" panose="020B0A04020102020204" pitchFamily="34" charset="0"/>
              </a:rPr>
              <a:t>Spårsäkerhet:</a:t>
            </a:r>
          </a:p>
          <a:p>
            <a:pPr marL="0" indent="0">
              <a:buNone/>
            </a:pPr>
            <a:r>
              <a:rPr lang="sv-FI" sz="2000" dirty="0"/>
              <a:t>Trafikledsverkets video om spårsäkerhet för elever i åk 7–9 (på finska) : </a:t>
            </a:r>
            <a:r>
              <a:rPr lang="sv-FI" sz="2000" dirty="0">
                <a:hlinkClick r:id="rId6"/>
              </a:rPr>
              <a:t>https://youtu.be/p2UCXwtRBzs</a:t>
            </a:r>
            <a:r>
              <a:rPr lang="sv-FI" sz="2000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80" y="764704"/>
            <a:ext cx="4156581" cy="554210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2800"/>
              <a:t>Tampereen Ratikka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40457" y="1639279"/>
            <a:ext cx="6337920" cy="3569110"/>
          </a:xfrm>
        </p:spPr>
        <p:txBody>
          <a:bodyPr>
            <a:normAutofit/>
          </a:bodyPr>
          <a:lstStyle/>
          <a:p>
            <a:r>
              <a:rPr lang="sv-FI" sz="2000"/>
              <a:t>Tampereen Ratikka är splitterny och tillverkas i Kajana i Finland.</a:t>
            </a:r>
          </a:p>
          <a:p>
            <a:r>
              <a:rPr lang="sv-FI" sz="2000"/>
              <a:t>Tammerfors första spårvagn kom till staden i maj 2020.</a:t>
            </a:r>
          </a:p>
          <a:p>
            <a:r>
              <a:rPr lang="sv-FI" sz="2000"/>
              <a:t>Tammerfors får totalt 19 nya spårvagnar.</a:t>
            </a:r>
          </a:p>
          <a:p>
            <a:r>
              <a:rPr lang="sv-FI" sz="2000"/>
              <a:t>Tampereen Ratikka har plats för 264 resenärer.</a:t>
            </a:r>
          </a:p>
          <a:p>
            <a:r>
              <a:rPr lang="sv-FI" sz="2000"/>
              <a:t>Samma biljett gäller i spårvagnen och på bussen.</a:t>
            </a:r>
          </a:p>
          <a:p>
            <a:endParaRPr lang="fi-FI" dirty="0">
              <a:effectLst/>
            </a:endParaRPr>
          </a:p>
        </p:txBody>
      </p:sp>
      <p:pic>
        <p:nvPicPr>
          <p:cNvPr id="6" name="Picture 2" descr="A close up of a toy  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73" t="8010" r="34272" b="6308"/>
          <a:stretch/>
        </p:blipFill>
        <p:spPr>
          <a:xfrm>
            <a:off x="8490088" y="5013176"/>
            <a:ext cx="1341690" cy="1844824"/>
          </a:xfrm>
          <a:prstGeom prst="rect">
            <a:avLst/>
          </a:prstGeom>
        </p:spPr>
      </p:pic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6888088" y="3861048"/>
            <a:ext cx="2767768" cy="1152128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10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Du kan börja resa med Tampereen Ratikka 9.8.2021.</a:t>
            </a:r>
          </a:p>
        </p:txBody>
      </p:sp>
    </p:spTree>
    <p:extLst>
      <p:ext uri="{BB962C8B-B14F-4D97-AF65-F5344CB8AC3E}">
        <p14:creationId xmlns:p14="http://schemas.microsoft.com/office/powerpoint/2010/main" val="404989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2800"/>
              <a:t>Tampereen Ratikka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6552468" y="1221085"/>
            <a:ext cx="222125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Längd 16,5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Höjd 4,4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Bredd 2,6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Max. totalmassa 48 t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861771" y="2869932"/>
            <a:ext cx="245247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Längd 37,3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Höjd 3,60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Bredd 2,65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Totalmassa 57,4 t (tara)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Max. totalmassa 84,4 t (sittande + </a:t>
            </a: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6 pers. /m</a:t>
            </a:r>
            <a:r>
              <a:rPr kumimoji="0" lang="sv-FI" sz="1000" b="0" i="0" u="none" strike="noStrike" cap="none" normalizeH="0" baseline="3000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2</a:t>
            </a: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pic>
        <p:nvPicPr>
          <p:cNvPr id="9" name="Kuvan paikkamerkki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1097" r="2984" b="40513"/>
          <a:stretch/>
        </p:blipFill>
        <p:spPr>
          <a:xfrm>
            <a:off x="847893" y="4108241"/>
            <a:ext cx="10704510" cy="1418968"/>
          </a:xfrm>
          <a:prstGeom prst="rect">
            <a:avLst/>
          </a:prstGeom>
        </p:spPr>
      </p:pic>
      <p:sp>
        <p:nvSpPr>
          <p:cNvPr id="12" name="Vasen aaltosulje 11"/>
          <p:cNvSpPr/>
          <p:nvPr/>
        </p:nvSpPr>
        <p:spPr>
          <a:xfrm rot="5400000">
            <a:off x="8986631" y="-267686"/>
            <a:ext cx="256949" cy="4644295"/>
          </a:xfrm>
          <a:prstGeom prst="leftBrace">
            <a:avLst>
              <a:gd name="adj1" fmla="val 8333"/>
              <a:gd name="adj2" fmla="val 501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8835589" y="1549147"/>
            <a:ext cx="559031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16,5 m</a:t>
            </a:r>
          </a:p>
        </p:txBody>
      </p:sp>
      <p:sp>
        <p:nvSpPr>
          <p:cNvPr id="14" name="Vasen aaltosulje 13"/>
          <p:cNvSpPr/>
          <p:nvPr/>
        </p:nvSpPr>
        <p:spPr>
          <a:xfrm rot="5400000">
            <a:off x="6074732" y="-1166253"/>
            <a:ext cx="235006" cy="10494961"/>
          </a:xfrm>
          <a:prstGeom prst="leftBrace">
            <a:avLst>
              <a:gd name="adj1" fmla="val 8333"/>
              <a:gd name="adj2" fmla="val 505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5879976" y="3588925"/>
            <a:ext cx="450659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37 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505" y="2117219"/>
            <a:ext cx="465774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7666" y="1895758"/>
            <a:ext cx="4186473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2000"/>
              <a:t>I depån förvaras och underhålls spårvagnarna. Det är spårvagnarnas hem. </a:t>
            </a:r>
          </a:p>
          <a:p>
            <a:r>
              <a:rPr lang="sv-FI" sz="2000"/>
              <a:t>Depån ligger i Hervanta.</a:t>
            </a:r>
          </a:p>
          <a:p>
            <a:r>
              <a:rPr lang="sv-FI" sz="2000"/>
              <a:t>Alla spårvagnar provkörs först i depån.</a:t>
            </a:r>
          </a:p>
          <a:p>
            <a:r>
              <a:rPr lang="sv-FI" sz="2000"/>
              <a:t>När spårvagnen har testats flyttar man från depån till provkörningsområdet.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 sz="2800"/>
              <a:t>Provkörning inleds</a:t>
            </a:r>
          </a:p>
          <a:p>
            <a:r>
              <a:rPr lang="sv-FI" sz="2800"/>
              <a:t>i spårvagnsdepån</a:t>
            </a:r>
          </a:p>
        </p:txBody>
      </p:sp>
      <p:pic>
        <p:nvPicPr>
          <p:cNvPr id="3" name="Picture 2" descr="A close up of a toy  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527" y="4783670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23992" y="429309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000" b="1">
                <a:solidFill>
                  <a:prstClr val="white"/>
                </a:solidFill>
                <a:latin typeface="Arial Black" panose="020B0A04020102020204" pitchFamily="34" charset="0"/>
              </a:rPr>
              <a:t>Spårvagnsdepån i Hervanta är alla spårvagnars hem!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500742"/>
            <a:ext cx="4423137" cy="5897516"/>
          </a:xfrm>
          <a:prstGeom prst="rect">
            <a:avLst/>
          </a:prstGeom>
        </p:spPr>
      </p:pic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38199" y="692696"/>
            <a:ext cx="6337921" cy="1144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 sz="2800" dirty="0">
                <a:latin typeface="Arial Black" panose="020B0A04020102020204" pitchFamily="34" charset="0"/>
              </a:rPr>
              <a:t>Få syn på en spårvagn som provkörs!</a:t>
            </a:r>
          </a:p>
          <a:p>
            <a:endParaRPr lang="sv-FI" sz="2800" dirty="0">
              <a:solidFill>
                <a:srgbClr val="FF0000"/>
              </a:solidFill>
            </a:endParaRPr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948122"/>
            <a:ext cx="5545833" cy="3641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2000" dirty="0"/>
              <a:t>I mars 2020 inleddes provkörningarna mellan spårvagnsdepån och Turtola</a:t>
            </a:r>
          </a:p>
          <a:p>
            <a:r>
              <a:rPr lang="sv-FI" sz="2000" dirty="0"/>
              <a:t>I november 2020 utökas provkörningsområdet till centrumområdet mellan stationstunneln på </a:t>
            </a:r>
            <a:r>
              <a:rPr lang="sv-FI" sz="2000" dirty="0" err="1"/>
              <a:t>Itsenäisyydenkatu</a:t>
            </a:r>
            <a:r>
              <a:rPr lang="sv-FI" sz="2000" dirty="0"/>
              <a:t> och </a:t>
            </a:r>
            <a:r>
              <a:rPr lang="sv-FI" sz="2000" dirty="0" err="1"/>
              <a:t>Pyynikintori</a:t>
            </a:r>
            <a:r>
              <a:rPr lang="sv-FI" sz="2000" dirty="0"/>
              <a:t>.</a:t>
            </a:r>
          </a:p>
          <a:p>
            <a:r>
              <a:rPr lang="sv-FI" sz="2000" dirty="0"/>
              <a:t>Provkörningarna av spårvägen görs när det är ljust ute, cirka kl. 9–15.</a:t>
            </a:r>
          </a:p>
          <a:p>
            <a:r>
              <a:rPr lang="sv-FI" sz="2000" dirty="0"/>
              <a:t>Provkörningarna fortsätter regelbundet och gatubilden får flera spårvagnar. </a:t>
            </a:r>
          </a:p>
        </p:txBody>
      </p:sp>
      <p:pic>
        <p:nvPicPr>
          <p:cNvPr id="92" name="Picture 2" descr="A close up of a toy  Description automatically generated">
            <a:extLst>
              <a:ext uri="{FF2B5EF4-FFF2-40B4-BE49-F238E27FC236}">
                <a16:creationId xmlns:a16="http://schemas.microsoft.com/office/drawing/2014/main" id="{E285E7D7-E762-4291-8583-FBC6C88F1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88" r="35545"/>
          <a:stretch/>
        </p:blipFill>
        <p:spPr>
          <a:xfrm>
            <a:off x="6384032" y="4075480"/>
            <a:ext cx="1645474" cy="278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289" t="403" r="289" b="10523"/>
          <a:stretch/>
        </p:blipFill>
        <p:spPr>
          <a:xfrm>
            <a:off x="5591944" y="188721"/>
            <a:ext cx="6379028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21010" y="1628800"/>
            <a:ext cx="4503663" cy="4005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2000" dirty="0"/>
              <a:t>Provkörningsområdet togs i bruk i mars 2020.</a:t>
            </a:r>
          </a:p>
          <a:p>
            <a:r>
              <a:rPr lang="sv-FI" sz="2000" dirty="0"/>
              <a:t>Spårvagnen körs i depån och mellan </a:t>
            </a:r>
            <a:r>
              <a:rPr lang="sv-FI" sz="2000" b="1" dirty="0" err="1"/>
              <a:t>Hervanta</a:t>
            </a:r>
            <a:r>
              <a:rPr lang="sv-FI" sz="2000" b="1" dirty="0"/>
              <a:t> och Turtola</a:t>
            </a:r>
            <a:r>
              <a:rPr lang="sv-FI" sz="2000" dirty="0"/>
              <a:t>.</a:t>
            </a:r>
          </a:p>
          <a:p>
            <a:r>
              <a:rPr lang="sv-FI" sz="2000" dirty="0"/>
              <a:t>Spårvagnen kan köras i promenadhastighet eller lika snabbt som andra fordon</a:t>
            </a:r>
          </a:p>
          <a:p>
            <a:r>
              <a:rPr lang="sv-FI" sz="2000" dirty="0"/>
              <a:t>På spåren rör sig förutom spårvagnar även underhållsfordon, så </a:t>
            </a:r>
            <a:r>
              <a:rPr lang="sv-FI" sz="2000" b="1" dirty="0"/>
              <a:t>var alltid försiktig när du korsar spåret!</a:t>
            </a:r>
          </a:p>
          <a:p>
            <a:endParaRPr lang="sv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06112" y="453467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 sz="2800" dirty="0"/>
              <a:t>Provkörningsområde 1</a:t>
            </a:r>
          </a:p>
        </p:txBody>
      </p:sp>
      <p:pic>
        <p:nvPicPr>
          <p:cNvPr id="8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556" y="4611340"/>
            <a:ext cx="2169226" cy="1220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A close up of a toy  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082" y="5633884"/>
            <a:ext cx="1922388" cy="108144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699377" y="4609498"/>
            <a:ext cx="1867509" cy="985752"/>
          </a:xfrm>
          <a:prstGeom prst="wedgeEllipseCallout">
            <a:avLst>
              <a:gd name="adj1" fmla="val -1718"/>
              <a:gd name="adj2" fmla="val 64617"/>
            </a:avLst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Ser du var provkörningsområdet börjar och slutar på kartan?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9984432" y="3631342"/>
            <a:ext cx="1823976" cy="969478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>
                <a:latin typeface="Arial Black" panose="020B0A04020102020204" pitchFamily="34" charset="0"/>
              </a:rPr>
              <a:t>Spårvagnarna testas alltid i depån först</a:t>
            </a:r>
          </a:p>
        </p:txBody>
      </p:sp>
    </p:spTree>
    <p:extLst>
      <p:ext uri="{BB962C8B-B14F-4D97-AF65-F5344CB8AC3E}">
        <p14:creationId xmlns:p14="http://schemas.microsoft.com/office/powerpoint/2010/main" val="284869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90" y="487176"/>
            <a:ext cx="6708393" cy="5800344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06113" y="1467174"/>
            <a:ext cx="4293744" cy="4266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dirty="0"/>
              <a:t>Provkörningsområdet togs i bruk i september 2020</a:t>
            </a:r>
          </a:p>
          <a:p>
            <a:r>
              <a:rPr lang="sv-FI" dirty="0"/>
              <a:t>I området ingår </a:t>
            </a:r>
            <a:r>
              <a:rPr lang="sv-FI" b="1" dirty="0" err="1"/>
              <a:t>Hervannan</a:t>
            </a:r>
            <a:r>
              <a:rPr lang="sv-FI" b="1" dirty="0"/>
              <a:t> </a:t>
            </a:r>
            <a:r>
              <a:rPr lang="sv-FI" b="1" dirty="0" err="1"/>
              <a:t>valtaväylä</a:t>
            </a:r>
            <a:r>
              <a:rPr lang="sv-FI" b="1" dirty="0"/>
              <a:t> </a:t>
            </a:r>
            <a:r>
              <a:rPr lang="sv-FI" dirty="0"/>
              <a:t>(från Turtola)</a:t>
            </a:r>
            <a:r>
              <a:rPr lang="sv-FI" b="1" dirty="0"/>
              <a:t>, </a:t>
            </a:r>
            <a:r>
              <a:rPr lang="sv-FI" b="1" dirty="0" err="1"/>
              <a:t>Rieväkatu</a:t>
            </a:r>
            <a:r>
              <a:rPr lang="sv-FI" b="1" dirty="0"/>
              <a:t>, </a:t>
            </a:r>
            <a:r>
              <a:rPr lang="sv-FI" b="1" dirty="0" err="1"/>
              <a:t>Sammonkatu</a:t>
            </a:r>
            <a:r>
              <a:rPr lang="sv-FI" b="1" dirty="0"/>
              <a:t>, </a:t>
            </a:r>
            <a:r>
              <a:rPr lang="sv-FI" b="1" dirty="0" err="1"/>
              <a:t>Itsenäisyydenkatu</a:t>
            </a:r>
            <a:r>
              <a:rPr lang="sv-FI" b="1" dirty="0"/>
              <a:t> till stationstunneln </a:t>
            </a:r>
            <a:r>
              <a:rPr lang="sv-FI" dirty="0"/>
              <a:t>och</a:t>
            </a:r>
            <a:r>
              <a:rPr lang="sv-FI" b="1" dirty="0"/>
              <a:t> </a:t>
            </a:r>
            <a:r>
              <a:rPr lang="sv-FI" b="1" dirty="0" err="1"/>
              <a:t>Teiskontie</a:t>
            </a:r>
            <a:r>
              <a:rPr lang="sv-FI" b="1" dirty="0"/>
              <a:t> till </a:t>
            </a:r>
            <a:r>
              <a:rPr lang="sv-FI" b="1" dirty="0" err="1"/>
              <a:t>Kaupinkatu</a:t>
            </a:r>
            <a:endParaRPr lang="sv-FI" b="1" dirty="0"/>
          </a:p>
          <a:p>
            <a:r>
              <a:rPr lang="sv-FI" dirty="0"/>
              <a:t>Spårvagnen kan köras i promenadhastighet eller lika snabbt som andra fordon</a:t>
            </a:r>
          </a:p>
          <a:p>
            <a:r>
              <a:rPr lang="sv-FI" dirty="0"/>
              <a:t>På spåren rör sig förutom spårvagnar även underhållsfordon, så </a:t>
            </a:r>
            <a:r>
              <a:rPr lang="sv-FI" b="1" dirty="0"/>
              <a:t>var alltid försiktig när du korsar spåret!</a:t>
            </a:r>
          </a:p>
          <a:p>
            <a:endParaRPr lang="sv-FI" sz="20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71527" y="242104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 sz="2800"/>
              <a:t>Provkörningsområde 2</a:t>
            </a:r>
          </a:p>
        </p:txBody>
      </p:sp>
      <p:pic>
        <p:nvPicPr>
          <p:cNvPr id="11" name="Picture 2" descr="A close up of a toy  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5586738"/>
            <a:ext cx="1922388" cy="108144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879976" y="4383413"/>
            <a:ext cx="2171132" cy="1203325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>
                <a:latin typeface="Arial Black" panose="020B0A04020102020204" pitchFamily="34" charset="0"/>
              </a:rPr>
              <a:t>Du kan se spårvagnen åka fram och tillbaka på provkörningsområdet</a:t>
            </a:r>
          </a:p>
        </p:txBody>
      </p:sp>
      <p:pic>
        <p:nvPicPr>
          <p:cNvPr id="8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148" y="1467174"/>
            <a:ext cx="2169226" cy="1220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10368024" y="487176"/>
            <a:ext cx="1823976" cy="969478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>
                <a:latin typeface="Arial Black" panose="020B0A04020102020204" pitchFamily="34" charset="0"/>
              </a:rPr>
              <a:t>Hittar du din skola på kartan?</a:t>
            </a:r>
          </a:p>
        </p:txBody>
      </p:sp>
    </p:spTree>
    <p:extLst>
      <p:ext uri="{BB962C8B-B14F-4D97-AF65-F5344CB8AC3E}">
        <p14:creationId xmlns:p14="http://schemas.microsoft.com/office/powerpoint/2010/main" val="939463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6696372" cy="883568"/>
          </a:xfrm>
        </p:spPr>
        <p:txBody>
          <a:bodyPr>
            <a:normAutofit/>
          </a:bodyPr>
          <a:lstStyle/>
          <a:p>
            <a:r>
              <a:rPr lang="sv-FI" sz="2800" dirty="0"/>
              <a:t>Provkörningsområde 3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8328248" y="1340768"/>
            <a:ext cx="3456384" cy="5112568"/>
          </a:xfrm>
        </p:spPr>
        <p:txBody>
          <a:bodyPr>
            <a:normAutofit fontScale="92500" lnSpcReduction="20000"/>
          </a:bodyPr>
          <a:lstStyle/>
          <a:p>
            <a:r>
              <a:rPr lang="sv-FI" dirty="0"/>
              <a:t>Provkörningsområdet togs i bruk i november 2020</a:t>
            </a:r>
          </a:p>
          <a:p>
            <a:r>
              <a:rPr lang="sv-FI" dirty="0"/>
              <a:t>Provkörningsområdet sträcker sig från stationstunneln på </a:t>
            </a:r>
            <a:r>
              <a:rPr lang="sv-FI" dirty="0" err="1"/>
              <a:t>Itsenäisyydenkatu</a:t>
            </a:r>
            <a:r>
              <a:rPr lang="sv-FI" dirty="0"/>
              <a:t> till </a:t>
            </a:r>
            <a:r>
              <a:rPr lang="sv-FI" dirty="0" err="1"/>
              <a:t>Pyynikintori</a:t>
            </a:r>
            <a:r>
              <a:rPr lang="sv-FI" dirty="0"/>
              <a:t> (</a:t>
            </a:r>
            <a:r>
              <a:rPr lang="sv-FI" dirty="0" err="1"/>
              <a:t>Hämeenkatu</a:t>
            </a:r>
            <a:r>
              <a:rPr lang="sv-FI" dirty="0"/>
              <a:t> och </a:t>
            </a:r>
            <a:r>
              <a:rPr lang="sv-FI" dirty="0" err="1"/>
              <a:t>Pirkankatu</a:t>
            </a:r>
            <a:r>
              <a:rPr lang="sv-FI" dirty="0"/>
              <a:t>)</a:t>
            </a:r>
          </a:p>
          <a:p>
            <a:r>
              <a:rPr lang="sv-FI" dirty="0"/>
              <a:t>Spårvagnen kan köras i promenadhastighet eller lika snabbt som andra fordon</a:t>
            </a:r>
          </a:p>
          <a:p>
            <a:r>
              <a:rPr lang="sv-FI" dirty="0"/>
              <a:t>På spåren rör sig förutom spårvagnar även underhållsfordon, så </a:t>
            </a:r>
            <a:r>
              <a:rPr lang="sv-FI" b="1" dirty="0"/>
              <a:t>var alltid försiktig när du korsar spåret!</a:t>
            </a:r>
          </a:p>
          <a:p>
            <a:endParaRPr lang="sv-FI" sz="2000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44" y="1393048"/>
            <a:ext cx="7895004" cy="417612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29670" t="11280" r="35266" b="10055"/>
          <a:stretch/>
        </p:blipFill>
        <p:spPr>
          <a:xfrm>
            <a:off x="6628511" y="5557501"/>
            <a:ext cx="936104" cy="1224136"/>
          </a:xfrm>
          <a:prstGeom prst="rect">
            <a:avLst/>
          </a:prstGeom>
        </p:spPr>
      </p:pic>
      <p:sp>
        <p:nvSpPr>
          <p:cNvPr id="7" name="Kuvatekstiellipsi 6"/>
          <p:cNvSpPr/>
          <p:nvPr/>
        </p:nvSpPr>
        <p:spPr>
          <a:xfrm>
            <a:off x="4418273" y="4911751"/>
            <a:ext cx="2448272" cy="864096"/>
          </a:xfrm>
          <a:prstGeom prst="wedgeEllipseCallout">
            <a:avLst>
              <a:gd name="adj1" fmla="val 21459"/>
              <a:gd name="adj2" fmla="val 63869"/>
            </a:avLst>
          </a:prstGeom>
          <a:solidFill>
            <a:srgbClr val="221D67"/>
          </a:solidFill>
          <a:ln>
            <a:solidFill>
              <a:srgbClr val="221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 dirty="0">
                <a:latin typeface="Arial Black" panose="020B0A04020102020204" pitchFamily="34" charset="0"/>
              </a:rPr>
              <a:t>Spårvagnen kör nu ända till centrum! Håll uppsikt när du går till skolan.</a:t>
            </a:r>
          </a:p>
        </p:txBody>
      </p:sp>
    </p:spTree>
    <p:extLst>
      <p:ext uri="{BB962C8B-B14F-4D97-AF65-F5344CB8AC3E}">
        <p14:creationId xmlns:p14="http://schemas.microsoft.com/office/powerpoint/2010/main" val="216070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9D07FFCE-15CF-4160-AC92-72B3626D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293628"/>
            <a:ext cx="6000804" cy="427074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6696372" cy="883568"/>
          </a:xfrm>
        </p:spPr>
        <p:txBody>
          <a:bodyPr>
            <a:normAutofit/>
          </a:bodyPr>
          <a:lstStyle/>
          <a:p>
            <a:r>
              <a:rPr lang="sv-FI" sz="2800" dirty="0"/>
              <a:t>Provkörningsområde 4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7680176" y="1293628"/>
            <a:ext cx="4104456" cy="5159708"/>
          </a:xfrm>
        </p:spPr>
        <p:txBody>
          <a:bodyPr>
            <a:normAutofit/>
          </a:bodyPr>
          <a:lstStyle/>
          <a:p>
            <a:r>
              <a:rPr lang="sv-FI" dirty="0"/>
              <a:t>Provkörningsområdet tas i bruk i mars 2021</a:t>
            </a:r>
          </a:p>
          <a:p>
            <a:r>
              <a:rPr lang="sv-FI" dirty="0"/>
              <a:t>Provkörningsområdet sträcker sig från </a:t>
            </a:r>
            <a:r>
              <a:rPr lang="sv-FI" b="1" dirty="0" err="1"/>
              <a:t>Teiskontie</a:t>
            </a:r>
            <a:r>
              <a:rPr lang="sv-FI" b="1" dirty="0"/>
              <a:t> </a:t>
            </a:r>
            <a:r>
              <a:rPr lang="sv-FI" dirty="0"/>
              <a:t>till </a:t>
            </a:r>
            <a:r>
              <a:rPr lang="sv-FI" b="1" dirty="0" err="1"/>
              <a:t>Lääkärintie</a:t>
            </a:r>
            <a:endParaRPr lang="sv-FI" b="1" dirty="0"/>
          </a:p>
          <a:p>
            <a:r>
              <a:rPr lang="sv-FI" dirty="0"/>
              <a:t>Spårvagnen kan köras i promenadhastighet eller lika snabbt som andra fordon</a:t>
            </a:r>
          </a:p>
          <a:p>
            <a:r>
              <a:rPr lang="sv-FI" dirty="0"/>
              <a:t>På spåren rör sig förutom spårvagnar även underhållsfordon, så </a:t>
            </a:r>
            <a:r>
              <a:rPr lang="sv-FI" b="1" dirty="0"/>
              <a:t>var alltid försiktig när du korsar spåret!</a:t>
            </a:r>
          </a:p>
          <a:p>
            <a:endParaRPr lang="sv-FI" sz="2000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29670" t="11280" r="35266" b="10055"/>
          <a:stretch/>
        </p:blipFill>
        <p:spPr>
          <a:xfrm>
            <a:off x="6628511" y="5557501"/>
            <a:ext cx="936104" cy="1224136"/>
          </a:xfrm>
          <a:prstGeom prst="rect">
            <a:avLst/>
          </a:prstGeom>
        </p:spPr>
      </p:pic>
      <p:sp>
        <p:nvSpPr>
          <p:cNvPr id="7" name="Kuvatekstiellipsi 6"/>
          <p:cNvSpPr/>
          <p:nvPr/>
        </p:nvSpPr>
        <p:spPr>
          <a:xfrm>
            <a:off x="4418273" y="4911751"/>
            <a:ext cx="2448272" cy="864096"/>
          </a:xfrm>
          <a:prstGeom prst="wedgeEllipseCallout">
            <a:avLst>
              <a:gd name="adj1" fmla="val 21459"/>
              <a:gd name="adj2" fmla="val 63869"/>
            </a:avLst>
          </a:prstGeom>
          <a:solidFill>
            <a:srgbClr val="221D67"/>
          </a:solidFill>
          <a:ln>
            <a:solidFill>
              <a:srgbClr val="221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>
                <a:latin typeface="Arial Black" panose="020B0A04020102020204" pitchFamily="34" charset="0"/>
              </a:rPr>
              <a:t>Håll uppsikt när du går till skolan.</a:t>
            </a:r>
            <a:endParaRPr lang="sv-SE" sz="1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6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F163FC393F752438C91A2EDBD4160F4" ma:contentTypeVersion="13" ma:contentTypeDescription="Luo uusi asiakirja." ma:contentTypeScope="" ma:versionID="a150e493bd47102693b868571b7d7a00">
  <xsd:schema xmlns:xsd="http://www.w3.org/2001/XMLSchema" xmlns:xs="http://www.w3.org/2001/XMLSchema" xmlns:p="http://schemas.microsoft.com/office/2006/metadata/properties" xmlns:ns3="2966eb58-2db1-4cd0-9544-5651b5737087" xmlns:ns4="3bcef925-d886-41c1-a91f-4f1a6877d63f" targetNamespace="http://schemas.microsoft.com/office/2006/metadata/properties" ma:root="true" ma:fieldsID="39419e353f188da8d7c02677223fa867" ns3:_="" ns4:_="">
    <xsd:import namespace="2966eb58-2db1-4cd0-9544-5651b5737087"/>
    <xsd:import namespace="3bcef925-d886-41c1-a91f-4f1a6877d6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6eb58-2db1-4cd0-9544-5651b57370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ef925-d886-41c1-a91f-4f1a6877d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B7D34-1D85-4DDC-9585-CDF131E01150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bcef925-d886-41c1-a91f-4f1a6877d63f"/>
    <ds:schemaRef ds:uri="http://purl.org/dc/elements/1.1/"/>
    <ds:schemaRef ds:uri="http://schemas.microsoft.com/office/2006/metadata/properties"/>
    <ds:schemaRef ds:uri="2966eb58-2db1-4cd0-9544-5651b5737087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688533-7279-45D2-B635-B77A0441BD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66eb58-2db1-4cd0-9544-5651b5737087"/>
    <ds:schemaRef ds:uri="3bcef925-d886-41c1-a91f-4f1a6877d6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Microsoft Office PowerPoint</Application>
  <PresentationFormat>Laajakuva</PresentationFormat>
  <Paragraphs>108</Paragraphs>
  <Slides>17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Håll uppsikt!</vt:lpstr>
      <vt:lpstr>Tampereen Ratikka</vt:lpstr>
      <vt:lpstr>Tampereen Ratikka</vt:lpstr>
      <vt:lpstr>PowerPoint-esitys</vt:lpstr>
      <vt:lpstr>PowerPoint-esitys</vt:lpstr>
      <vt:lpstr>PowerPoint-esitys</vt:lpstr>
      <vt:lpstr>PowerPoint-esitys</vt:lpstr>
      <vt:lpstr>Provkörningsområde 3</vt:lpstr>
      <vt:lpstr>Provkörningsområde 4</vt:lpstr>
      <vt:lpstr>Provkörningsområde 5</vt:lpstr>
      <vt:lpstr>Hur vet du att du befinner dig på provkörningsrutten?</vt:lpstr>
      <vt:lpstr>Trafikledare hjälper fotgängare</vt:lpstr>
      <vt:lpstr>Hur korsar man spårvägen tryggt?</vt:lpstr>
      <vt:lpstr>Korsa spårvägen tryggt </vt:lpstr>
      <vt:lpstr>PowerPoint-esitys</vt:lpstr>
      <vt:lpstr>Tack!</vt:lpstr>
      <vt:lpstr>Användbara länkar och videor för lärare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Lindfors Emmiina</cp:lastModifiedBy>
  <cp:revision>88</cp:revision>
  <dcterms:created xsi:type="dcterms:W3CDTF">2020-02-16T08:04:16Z</dcterms:created>
  <dcterms:modified xsi:type="dcterms:W3CDTF">2021-03-04T12:33:06Z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0x0101000F163FC393F752438C91A2EDBD4160F4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