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71" r:id="rId5"/>
    <p:sldId id="303" r:id="rId6"/>
    <p:sldId id="308" r:id="rId7"/>
    <p:sldId id="293" r:id="rId8"/>
    <p:sldId id="304" r:id="rId9"/>
    <p:sldId id="305" r:id="rId10"/>
    <p:sldId id="291" r:id="rId11"/>
    <p:sldId id="306" r:id="rId12"/>
    <p:sldId id="309" r:id="rId13"/>
    <p:sldId id="310" r:id="rId14"/>
    <p:sldId id="292" r:id="rId15"/>
    <p:sldId id="297" r:id="rId16"/>
    <p:sldId id="299" r:id="rId17"/>
    <p:sldId id="307" r:id="rId18"/>
    <p:sldId id="300" r:id="rId19"/>
    <p:sldId id="302" r:id="rId20"/>
    <p:sldId id="288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994" autoAdjust="0"/>
  </p:normalViewPr>
  <p:slideViewPr>
    <p:cSldViewPr snapToObjects="1">
      <p:cViewPr varScale="1">
        <p:scale>
          <a:sx n="63" d="100"/>
          <a:sy n="63" d="100"/>
        </p:scale>
        <p:origin x="608" y="6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fors Emmiina" userId="d7f5efa9-88da-4d1b-bf9e-cfabc819d6cc" providerId="ADAL" clId="{C3C4BFC0-21AD-4BC5-A49E-2240EB41C1C2}"/>
    <pc:docChg chg="custSel modSld">
      <pc:chgData name="Lindfors Emmiina" userId="d7f5efa9-88da-4d1b-bf9e-cfabc819d6cc" providerId="ADAL" clId="{C3C4BFC0-21AD-4BC5-A49E-2240EB41C1C2}" dt="2021-03-09T12:03:42.114" v="172" actId="20577"/>
      <pc:docMkLst>
        <pc:docMk/>
      </pc:docMkLst>
      <pc:sldChg chg="modSp">
        <pc:chgData name="Lindfors Emmiina" userId="d7f5efa9-88da-4d1b-bf9e-cfabc819d6cc" providerId="ADAL" clId="{C3C4BFC0-21AD-4BC5-A49E-2240EB41C1C2}" dt="2021-03-04T12:35:23.704" v="72" actId="20577"/>
        <pc:sldMkLst>
          <pc:docMk/>
          <pc:sldMk cId="939463309" sldId="291"/>
        </pc:sldMkLst>
        <pc:spChg chg="mod">
          <ac:chgData name="Lindfors Emmiina" userId="d7f5efa9-88da-4d1b-bf9e-cfabc819d6cc" providerId="ADAL" clId="{C3C4BFC0-21AD-4BC5-A49E-2240EB41C1C2}" dt="2021-03-04T12:35:23.704" v="72" actId="20577"/>
          <ac:spMkLst>
            <pc:docMk/>
            <pc:sldMk cId="939463309" sldId="291"/>
            <ac:spMk id="6" creationId="{A007645D-AA8E-4F18-81B8-4BFEE633CC5F}"/>
          </ac:spMkLst>
        </pc:spChg>
      </pc:sldChg>
      <pc:sldChg chg="addSp modSp">
        <pc:chgData name="Lindfors Emmiina" userId="d7f5efa9-88da-4d1b-bf9e-cfabc819d6cc" providerId="ADAL" clId="{C3C4BFC0-21AD-4BC5-A49E-2240EB41C1C2}" dt="2021-03-09T12:03:42.114" v="172" actId="20577"/>
        <pc:sldMkLst>
          <pc:docMk/>
          <pc:sldMk cId="4013706788" sldId="304"/>
        </pc:sldMkLst>
        <pc:spChg chg="mod">
          <ac:chgData name="Lindfors Emmiina" userId="d7f5efa9-88da-4d1b-bf9e-cfabc819d6cc" providerId="ADAL" clId="{C3C4BFC0-21AD-4BC5-A49E-2240EB41C1C2}" dt="2021-03-04T12:34:25.494" v="49" actId="207"/>
          <ac:spMkLst>
            <pc:docMk/>
            <pc:sldMk cId="4013706788" sldId="304"/>
            <ac:spMk id="63" creationId="{C8E0DA7F-F9D9-46B0-A7ED-E8EBBE329E09}"/>
          </ac:spMkLst>
        </pc:spChg>
        <pc:spChg chg="mod">
          <ac:chgData name="Lindfors Emmiina" userId="d7f5efa9-88da-4d1b-bf9e-cfabc819d6cc" providerId="ADAL" clId="{C3C4BFC0-21AD-4BC5-A49E-2240EB41C1C2}" dt="2021-03-09T12:03:42.114" v="172" actId="20577"/>
          <ac:spMkLst>
            <pc:docMk/>
            <pc:sldMk cId="4013706788" sldId="304"/>
            <ac:spMk id="91" creationId="{49232BF6-6CEC-48C9-B39F-D32C4DCD209A}"/>
          </ac:spMkLst>
        </pc:spChg>
        <pc:spChg chg="mod">
          <ac:chgData name="Lindfors Emmiina" userId="d7f5efa9-88da-4d1b-bf9e-cfabc819d6cc" providerId="ADAL" clId="{C3C4BFC0-21AD-4BC5-A49E-2240EB41C1C2}" dt="2021-03-04T12:34:07.535" v="9" actId="14100"/>
          <ac:spMkLst>
            <pc:docMk/>
            <pc:sldMk cId="4013706788" sldId="304"/>
            <ac:spMk id="93" creationId="{5D0A5BF8-EA86-44FB-9732-62BB7F2B99C2}"/>
          </ac:spMkLst>
        </pc:spChg>
        <pc:picChg chg="add mod ord">
          <ac:chgData name="Lindfors Emmiina" userId="d7f5efa9-88da-4d1b-bf9e-cfabc819d6cc" providerId="ADAL" clId="{C3C4BFC0-21AD-4BC5-A49E-2240EB41C1C2}" dt="2021-03-04T12:33:59.606" v="6" actId="1076"/>
          <ac:picMkLst>
            <pc:docMk/>
            <pc:sldMk cId="4013706788" sldId="304"/>
            <ac:picMk id="3" creationId="{55C8E9B3-3937-4F6F-BBB1-192D0E7C434C}"/>
          </ac:picMkLst>
        </pc:picChg>
      </pc:sldChg>
      <pc:sldChg chg="modSp">
        <pc:chgData name="Lindfors Emmiina" userId="d7f5efa9-88da-4d1b-bf9e-cfabc819d6cc" providerId="ADAL" clId="{C3C4BFC0-21AD-4BC5-A49E-2240EB41C1C2}" dt="2021-03-04T12:35:08.553" v="69" actId="20577"/>
        <pc:sldMkLst>
          <pc:docMk/>
          <pc:sldMk cId="2456544705" sldId="309"/>
        </pc:sldMkLst>
        <pc:spChg chg="mod">
          <ac:chgData name="Lindfors Emmiina" userId="d7f5efa9-88da-4d1b-bf9e-cfabc819d6cc" providerId="ADAL" clId="{C3C4BFC0-21AD-4BC5-A49E-2240EB41C1C2}" dt="2021-03-04T12:35:08.553" v="69" actId="20577"/>
          <ac:spMkLst>
            <pc:docMk/>
            <pc:sldMk cId="2456544705" sldId="309"/>
            <ac:spMk id="5" creationId="{4DA8F545-DB3C-4A27-98D0-128CC3F7BADC}"/>
          </ac:spMkLst>
        </pc:spChg>
      </pc:sldChg>
      <pc:sldChg chg="modSp">
        <pc:chgData name="Lindfors Emmiina" userId="d7f5efa9-88da-4d1b-bf9e-cfabc819d6cc" providerId="ADAL" clId="{C3C4BFC0-21AD-4BC5-A49E-2240EB41C1C2}" dt="2021-03-04T12:35:02.141" v="68" actId="20577"/>
        <pc:sldMkLst>
          <pc:docMk/>
          <pc:sldMk cId="3579445116" sldId="310"/>
        </pc:sldMkLst>
        <pc:spChg chg="mod">
          <ac:chgData name="Lindfors Emmiina" userId="d7f5efa9-88da-4d1b-bf9e-cfabc819d6cc" providerId="ADAL" clId="{C3C4BFC0-21AD-4BC5-A49E-2240EB41C1C2}" dt="2021-03-04T12:35:02.141" v="68" actId="20577"/>
          <ac:spMkLst>
            <pc:docMk/>
            <pc:sldMk cId="3579445116" sldId="310"/>
            <ac:spMk id="5" creationId="{372AAEBB-75D0-4241-A2FC-4FEEF09875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43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hyperlink" Target="https://www.tampereenratikka.fi/tampereen-ratikka/liikenneturvallisuu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watch?v=uTy9J3WRBjU" TargetMode="External"/><Relationship Id="rId4" Type="http://schemas.openxmlformats.org/officeDocument/2006/relationships/hyperlink" Target="https://youtu.be/zBGXAqfLbW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Nyt tarkkana!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Raitiovaunu liikkeellä.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A3CBAF6-ED5F-42EF-898D-46DF1529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Koeajoalue</a:t>
            </a:r>
            <a:r>
              <a:rPr lang="fi-FI" dirty="0"/>
              <a:t> 5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72AAEBB-75D0-4241-A2FC-4FEEF09875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2064" y="1661196"/>
            <a:ext cx="4839072" cy="4017508"/>
          </a:xfrm>
        </p:spPr>
        <p:txBody>
          <a:bodyPr>
            <a:normAutofit/>
          </a:bodyPr>
          <a:lstStyle/>
          <a:p>
            <a:pPr lvl="0"/>
            <a:r>
              <a:rPr lang="fi-FI" sz="2000" dirty="0" err="1"/>
              <a:t>Koeajoalue</a:t>
            </a:r>
            <a:r>
              <a:rPr lang="fi-FI" sz="2000" dirty="0"/>
              <a:t> otetaan käyttöön maaliskuussa 2021</a:t>
            </a:r>
          </a:p>
          <a:p>
            <a:pPr lvl="0"/>
            <a:r>
              <a:rPr lang="fi-FI" sz="2000" dirty="0" err="1"/>
              <a:t>Koeajoalue</a:t>
            </a:r>
            <a:r>
              <a:rPr lang="fi-FI" sz="2000" dirty="0"/>
              <a:t> ulottuu </a:t>
            </a:r>
            <a:r>
              <a:rPr lang="fi-FI" sz="2000" b="1" dirty="0"/>
              <a:t>Insinöörinkadulta Makkarajärvenkadulle</a:t>
            </a:r>
            <a:endParaRPr lang="fi-FI" sz="2000" dirty="0"/>
          </a:p>
          <a:p>
            <a:pPr lvl="0"/>
            <a:r>
              <a:rPr lang="fi-FI" sz="2000" dirty="0"/>
              <a:t>Ratikalla liikutaan välillä kävelyvauhdilla, välillä yhtä lujaa kuin muut ajoneuvot</a:t>
            </a:r>
          </a:p>
          <a:p>
            <a:pPr lvl="0"/>
            <a:r>
              <a:rPr lang="fi-FI" sz="2000" dirty="0"/>
              <a:t>Alueella voi kulkea myös testiliikenteessä olevia vaunuja sekä huoltokalustoa</a:t>
            </a:r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02D4BAC-E4C1-4882-8C72-6727086D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25" y="1628800"/>
            <a:ext cx="5549908" cy="401750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40B7A5C-D579-4774-B60A-EECE33794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616" y="5301208"/>
            <a:ext cx="938865" cy="1219306"/>
          </a:xfrm>
          <a:prstGeom prst="rect">
            <a:avLst/>
          </a:prstGeom>
        </p:spPr>
      </p:pic>
      <p:sp>
        <p:nvSpPr>
          <p:cNvPr id="9" name="Speech Bubble: Oval 9">
            <a:extLst>
              <a:ext uri="{FF2B5EF4-FFF2-40B4-BE49-F238E27FC236}">
                <a16:creationId xmlns:a16="http://schemas.microsoft.com/office/drawing/2014/main" id="{A7048A05-0B10-4E0D-B2F7-A23A2BEF88B9}"/>
              </a:ext>
            </a:extLst>
          </p:cNvPr>
          <p:cNvSpPr/>
          <p:nvPr/>
        </p:nvSpPr>
        <p:spPr>
          <a:xfrm flipH="1">
            <a:off x="4547829" y="4355256"/>
            <a:ext cx="1944216" cy="689040"/>
          </a:xfrm>
          <a:prstGeom prst="wedgeEllipseCallout">
            <a:avLst>
              <a:gd name="adj1" fmla="val -35521"/>
              <a:gd name="adj2" fmla="val 101048"/>
            </a:avLst>
          </a:prstGeom>
          <a:solidFill>
            <a:srgbClr val="D51317"/>
          </a:solidFill>
          <a:ln>
            <a:solidFill>
              <a:srgbClr val="D51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Bongaa Ratikka koeajoissa!</a:t>
            </a:r>
          </a:p>
        </p:txBody>
      </p:sp>
    </p:spTree>
    <p:extLst>
      <p:ext uri="{BB962C8B-B14F-4D97-AF65-F5344CB8AC3E}">
        <p14:creationId xmlns:p14="http://schemas.microsoft.com/office/powerpoint/2010/main" val="3579445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Mistä tiedät olevasi koeajoareitin varrella?</a:t>
            </a:r>
          </a:p>
        </p:txBody>
      </p:sp>
    </p:spTree>
    <p:extLst>
      <p:ext uri="{BB962C8B-B14F-4D97-AF65-F5344CB8AC3E}">
        <p14:creationId xmlns:p14="http://schemas.microsoft.com/office/powerpoint/2010/main" val="4002116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96191" y="500895"/>
            <a:ext cx="9535887" cy="1336449"/>
          </a:xfrm>
        </p:spPr>
        <p:txBody>
          <a:bodyPr>
            <a:normAutofit/>
          </a:bodyPr>
          <a:lstStyle/>
          <a:p>
            <a:r>
              <a:rPr lang="fi-FI" sz="2800" dirty="0"/>
              <a:t>Liikenteenohjaajat opastavat liikkujia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5400" y="1837191"/>
            <a:ext cx="5545833" cy="3569110"/>
          </a:xfrm>
        </p:spPr>
        <p:txBody>
          <a:bodyPr>
            <a:normAutofit/>
          </a:bodyPr>
          <a:lstStyle/>
          <a:p>
            <a:r>
              <a:rPr lang="fi-FI" sz="2000" b="1" dirty="0"/>
              <a:t>Liikenteenohjaajat</a:t>
            </a:r>
            <a:r>
              <a:rPr lang="fi-FI" sz="2000" dirty="0"/>
              <a:t> opastavat kaikkia tiellä liikkujia koeajojen alussa</a:t>
            </a:r>
          </a:p>
          <a:p>
            <a:r>
              <a:rPr lang="fi-FI" sz="2000" dirty="0"/>
              <a:t>Noudata </a:t>
            </a:r>
            <a:r>
              <a:rPr lang="fi-FI" sz="2000" b="1" dirty="0"/>
              <a:t>aina </a:t>
            </a:r>
            <a:r>
              <a:rPr lang="fi-FI" sz="2000" dirty="0"/>
              <a:t>ensisijaisesti liikenteenohjaajan opastusta</a:t>
            </a:r>
          </a:p>
          <a:p>
            <a:r>
              <a:rPr lang="fi-FI" sz="2000" dirty="0"/>
              <a:t>Uudelle koeajoalueelle pystytetään myös </a:t>
            </a:r>
            <a:r>
              <a:rPr lang="fi-FI" sz="2000" b="1" dirty="0"/>
              <a:t>opastekylttejä</a:t>
            </a:r>
            <a:r>
              <a:rPr lang="fi-FI" sz="2000" dirty="0"/>
              <a:t>, jotka kertovat Ratikan olevan liikkeellä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419544"/>
            <a:ext cx="4657223" cy="3104815"/>
          </a:xfrm>
          <a:prstGeom prst="rect">
            <a:avLst/>
          </a:prstGeom>
        </p:spPr>
      </p:pic>
      <p:pic>
        <p:nvPicPr>
          <p:cNvPr id="8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68" t="12992" r="36764" b="4274"/>
          <a:stretch/>
        </p:blipFill>
        <p:spPr>
          <a:xfrm flipH="1">
            <a:off x="6996707" y="5301208"/>
            <a:ext cx="1296146" cy="1404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Kuvatekstiellipsi 10"/>
          <p:cNvSpPr/>
          <p:nvPr/>
        </p:nvSpPr>
        <p:spPr>
          <a:xfrm flipH="1">
            <a:off x="5087887" y="4221088"/>
            <a:ext cx="2556893" cy="1115024"/>
          </a:xfrm>
          <a:prstGeom prst="wedgeEllipseCallout">
            <a:avLst>
              <a:gd name="adj1" fmla="val -33398"/>
              <a:gd name="adj2" fmla="val 52833"/>
            </a:avLst>
          </a:prstGeom>
          <a:solidFill>
            <a:srgbClr val="3A3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Kun uusi koeajoalue otetaan käyttöön, alueelle pystytetään opastekylttejä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201733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Miten raitiotie ylitetään turvallisesti?</a:t>
            </a:r>
          </a:p>
        </p:txBody>
      </p:sp>
    </p:spTree>
    <p:extLst>
      <p:ext uri="{BB962C8B-B14F-4D97-AF65-F5344CB8AC3E}">
        <p14:creationId xmlns:p14="http://schemas.microsoft.com/office/powerpoint/2010/main" val="5914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51384" y="500742"/>
            <a:ext cx="9535887" cy="1336449"/>
          </a:xfrm>
        </p:spPr>
        <p:txBody>
          <a:bodyPr/>
          <a:lstStyle/>
          <a:p>
            <a:r>
              <a:rPr lang="fi-FI" dirty="0"/>
              <a:t>Raitiotien turvallinen ylitys</a:t>
            </a:r>
            <a:br>
              <a:rPr lang="fi-FI" dirty="0"/>
            </a:b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5879976" y="2500617"/>
            <a:ext cx="4464496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/>
              <a:t>YLITYSPAIKKA</a:t>
            </a:r>
          </a:p>
          <a:p>
            <a:r>
              <a:rPr lang="fi-FI" sz="2000" dirty="0"/>
              <a:t>Ylityspaikan kohdalla ei ole suojatiemerkintöjä </a:t>
            </a:r>
          </a:p>
          <a:p>
            <a:r>
              <a:rPr lang="fi-FI" sz="2000" dirty="0"/>
              <a:t>Ylityspaikalla jalankulkija väistää Ratikkaa, busseja, takseja ja huoltoliikennettä.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66690" y="1512032"/>
            <a:ext cx="96502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21D67"/>
                </a:solidFill>
              </a:rPr>
              <a:t>Ylitä raitiotie vain ylittämiseen merkityiltä </a:t>
            </a:r>
            <a:r>
              <a:rPr lang="fi-FI" sz="2000" b="1" dirty="0">
                <a:solidFill>
                  <a:srgbClr val="221D67"/>
                </a:solidFill>
              </a:rPr>
              <a:t>suojateiltä tai ylityspaikoilta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b="1" dirty="0">
                <a:solidFill>
                  <a:srgbClr val="221D67"/>
                </a:solidFill>
              </a:rPr>
              <a:t>MUISTA ENNEN YLITTÄMISTÄ: Pysähdy – katso – kuuntele – katso – kävele!</a:t>
            </a:r>
          </a:p>
          <a:p>
            <a:pPr lvl="0"/>
            <a:endParaRPr lang="fi-FI" b="1" dirty="0">
              <a:solidFill>
                <a:srgbClr val="221D67"/>
              </a:solidFill>
            </a:endParaRPr>
          </a:p>
        </p:txBody>
      </p:sp>
      <p:sp>
        <p:nvSpPr>
          <p:cNvPr id="7" name="Sisällön paikkamerkki 3"/>
          <p:cNvSpPr txBox="1">
            <a:spLocks/>
          </p:cNvSpPr>
          <p:nvPr/>
        </p:nvSpPr>
        <p:spPr>
          <a:xfrm>
            <a:off x="784821" y="2471688"/>
            <a:ext cx="4464496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000" b="1" dirty="0"/>
              <a:t>SUOJATIE</a:t>
            </a:r>
          </a:p>
          <a:p>
            <a:r>
              <a:rPr lang="fi-FI" sz="2000" dirty="0"/>
              <a:t>Suojateillä tien ja radan yli kulkevat suojatiemerkinnät</a:t>
            </a:r>
          </a:p>
          <a:p>
            <a:r>
              <a:rPr lang="fi-FI" sz="2000" dirty="0"/>
              <a:t>Yleensä kohdalla on myös valo-ohjaus</a:t>
            </a:r>
          </a:p>
          <a:p>
            <a:r>
              <a:rPr lang="fi-FI" sz="2000" dirty="0"/>
              <a:t>Ratikka väistää suojatiellä kulkĳaa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2"/>
          <a:srcRect l="9139" t="19058" r="36755" b="46159"/>
          <a:stretch/>
        </p:blipFill>
        <p:spPr>
          <a:xfrm>
            <a:off x="784821" y="4968336"/>
            <a:ext cx="4032449" cy="1728193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/>
          <a:srcRect l="41977" t="46928" r="13364" b="31018"/>
          <a:stretch/>
        </p:blipFill>
        <p:spPr>
          <a:xfrm>
            <a:off x="6194749" y="4948533"/>
            <a:ext cx="4719590" cy="17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479376" y="1556792"/>
            <a:ext cx="4824536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i-FI" sz="1400" dirty="0"/>
              <a:t>Muista, että rata ei ole oleskelu- tai leikkipaikka </a:t>
            </a:r>
          </a:p>
          <a:p>
            <a:pPr lvl="0"/>
            <a:r>
              <a:rPr lang="fi-FI" sz="1400" dirty="0"/>
              <a:t>Valokuvia ja </a:t>
            </a:r>
            <a:r>
              <a:rPr lang="fi-FI" sz="1400" dirty="0" err="1"/>
              <a:t>selfieitä</a:t>
            </a:r>
            <a:r>
              <a:rPr lang="fi-FI" sz="1400" dirty="0"/>
              <a:t> ei saa koskaan ottaa radalla </a:t>
            </a:r>
          </a:p>
          <a:p>
            <a:pPr lvl="0"/>
            <a:r>
              <a:rPr lang="fi-FI" sz="1400" dirty="0"/>
              <a:t>Noudata aina liikenteenohjaajan ohjeita</a:t>
            </a:r>
          </a:p>
          <a:p>
            <a:pPr lvl="0"/>
            <a:r>
              <a:rPr lang="fi-FI" sz="1400" dirty="0"/>
              <a:t>Raitiovaunu </a:t>
            </a:r>
            <a:r>
              <a:rPr lang="fi-FI" sz="1400" b="1" dirty="0"/>
              <a:t>ei voi väistää </a:t>
            </a:r>
            <a:r>
              <a:rPr lang="fi-FI" sz="1400" dirty="0"/>
              <a:t>sinua, koska se kulkee raiteilla</a:t>
            </a:r>
          </a:p>
          <a:p>
            <a:pPr lvl="0"/>
            <a:r>
              <a:rPr lang="fi-FI" sz="1400" dirty="0"/>
              <a:t>Raitiovaunu </a:t>
            </a:r>
            <a:r>
              <a:rPr lang="fi-FI" sz="1400" b="1" dirty="0"/>
              <a:t>on hiljainen</a:t>
            </a:r>
            <a:r>
              <a:rPr lang="fi-FI" sz="1400" dirty="0"/>
              <a:t>, joten sitä ei välttämättä kuule etukäteen</a:t>
            </a:r>
          </a:p>
          <a:p>
            <a:pPr lvl="0"/>
            <a:r>
              <a:rPr lang="fi-FI" sz="1400" dirty="0"/>
              <a:t>Raitiovaunu painaa kymmenen norsun verran! Niin suuri määrä terästä </a:t>
            </a:r>
            <a:r>
              <a:rPr lang="fi-FI" sz="1400" b="1" dirty="0"/>
              <a:t>pysähtyy hyvin hitaasti</a:t>
            </a:r>
            <a:r>
              <a:rPr lang="fi-FI" sz="1400" dirty="0"/>
              <a:t>, vaikka jarrut olisivat pohjassa</a:t>
            </a:r>
          </a:p>
          <a:p>
            <a:pPr lvl="0"/>
            <a:r>
              <a:rPr lang="fi-FI" sz="1400" dirty="0"/>
              <a:t>Raiteilla liikkuu raitiovaunujen lisäksi myös kunnossapitokalustoa, joten </a:t>
            </a:r>
            <a:r>
              <a:rPr lang="fi-FI" sz="1400" b="1" dirty="0"/>
              <a:t>ole aina varovainen rataa ylittäessäsi!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74FF7-1C86-4FB1-B829-7532D7D9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177" y="4184102"/>
            <a:ext cx="506511" cy="358077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3"/>
            <a:ext cx="3097561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Muista!</a:t>
            </a:r>
          </a:p>
        </p:txBody>
      </p:sp>
      <p:pic>
        <p:nvPicPr>
          <p:cNvPr id="3" name="Kuvan paikkamerkki 2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2" b="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Kiitos!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Ollaan yhdessä tarkkoja liikenteessä!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Hyödyllisiä linkkejä ja videoita opettajille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Tampereen Ratikan liikenneturvallisuus-sivut:</a:t>
            </a:r>
          </a:p>
          <a:p>
            <a:pPr marL="0" indent="0">
              <a:buNone/>
            </a:pPr>
            <a:r>
              <a:rPr lang="fi-FI" sz="2000" dirty="0">
                <a:hlinkClick r:id="rId2"/>
              </a:rPr>
              <a:t>https://www.tampereenratikka.fi/tampereen-ratikka/liikenneturvallisuus/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Ratikalla ja bussilla matkustaminen:</a:t>
            </a:r>
          </a:p>
          <a:p>
            <a:pPr marL="0" indent="0">
              <a:buNone/>
            </a:pPr>
            <a:r>
              <a:rPr lang="fi-FI" sz="2000" dirty="0" err="1"/>
              <a:t>Rasse</a:t>
            </a:r>
            <a:r>
              <a:rPr lang="fi-FI" sz="2000" dirty="0"/>
              <a:t>-koira matkustaa Tampereen Ratikalla </a:t>
            </a:r>
            <a:r>
              <a:rPr lang="fi-FI" sz="2000" dirty="0">
                <a:hlinkClick r:id="rId3"/>
              </a:rPr>
              <a:t>https://youtu.be/9z7BL0wucCM</a:t>
            </a:r>
            <a:r>
              <a:rPr lang="fi-FI" sz="2000" dirty="0"/>
              <a:t> </a:t>
            </a:r>
          </a:p>
          <a:p>
            <a:pPr marL="0" indent="0">
              <a:buNone/>
            </a:pPr>
            <a:r>
              <a:rPr lang="fi-FI" sz="2000" dirty="0"/>
              <a:t>Onni-nalle matkustaa Nyssellä </a:t>
            </a:r>
            <a:r>
              <a:rPr lang="fi-FI" sz="2000" dirty="0">
                <a:hlinkClick r:id="rId4"/>
              </a:rPr>
              <a:t>https://youtu.be/zBGXAqfLbWY</a:t>
            </a:r>
            <a:r>
              <a:rPr lang="fi-FI" sz="2000" dirty="0"/>
              <a:t> </a:t>
            </a: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Liikenneturvallisuus:</a:t>
            </a:r>
          </a:p>
          <a:p>
            <a:pPr marL="0" indent="0">
              <a:buNone/>
            </a:pPr>
            <a:r>
              <a:rPr lang="fi-FI" sz="2000" dirty="0"/>
              <a:t>Raitiotien ylityspaikat </a:t>
            </a:r>
            <a:r>
              <a:rPr lang="fi-FI" sz="2000" dirty="0">
                <a:hlinkClick r:id="rId5"/>
              </a:rPr>
              <a:t>https://www.youtube.com/watch?v=uTy9J3WRBjU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Rataturvallisuus:</a:t>
            </a:r>
          </a:p>
          <a:p>
            <a:pPr marL="0" indent="0">
              <a:buNone/>
            </a:pPr>
            <a:r>
              <a:rPr lang="fi-FI" sz="2000" dirty="0"/>
              <a:t>Väyläviraston video rataturvallisuudesta yläkoululaisille </a:t>
            </a:r>
            <a:r>
              <a:rPr lang="fi-FI" sz="2000" dirty="0">
                <a:hlinkClick r:id="rId6"/>
              </a:rPr>
              <a:t>https://youtu.be/p2UCXwtRBzs</a:t>
            </a:r>
            <a:r>
              <a:rPr lang="fi-FI" sz="2000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B0E9B06-C901-4C89-B257-826A909A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776338"/>
            <a:ext cx="4117386" cy="548984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Tampereen Ratikka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40457" y="1639279"/>
            <a:ext cx="6337920" cy="3569110"/>
          </a:xfrm>
        </p:spPr>
        <p:txBody>
          <a:bodyPr>
            <a:normAutofit/>
          </a:bodyPr>
          <a:lstStyle/>
          <a:p>
            <a:r>
              <a:rPr lang="fi-FI" sz="2000" dirty="0"/>
              <a:t>Tampereen Ratikat ovat upouusia ja ne valmistetaan Kajaanissa, Suomessa</a:t>
            </a:r>
          </a:p>
          <a:p>
            <a:r>
              <a:rPr lang="fi-FI" sz="2000" dirty="0"/>
              <a:t>Ensimmäinen Tampereen Ratikka saapui Tampereelle toukokuussa 2020</a:t>
            </a:r>
          </a:p>
          <a:p>
            <a:r>
              <a:rPr lang="fi-FI" sz="2000" dirty="0"/>
              <a:t>Tampereelle tulee yhteensä 19 uutta Ratikkaa</a:t>
            </a:r>
          </a:p>
          <a:p>
            <a:r>
              <a:rPr lang="fi-FI" sz="2000" dirty="0"/>
              <a:t>Tampereen Ratikkaan mahtuu 264 matkustajaa</a:t>
            </a:r>
          </a:p>
          <a:p>
            <a:r>
              <a:rPr lang="fi-FI" sz="2000" dirty="0"/>
              <a:t>Ratikassa ja bussissa matkustetaan samalla Nyssen matkalipulla</a:t>
            </a:r>
          </a:p>
          <a:p>
            <a:pPr marL="0" indent="0">
              <a:buNone/>
            </a:pPr>
            <a:endParaRPr lang="fi-FI" dirty="0">
              <a:effectLst/>
            </a:endParaRPr>
          </a:p>
        </p:txBody>
      </p:sp>
      <p:pic>
        <p:nvPicPr>
          <p:cNvPr id="6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73" t="8010" r="34272" b="6308"/>
          <a:stretch/>
        </p:blipFill>
        <p:spPr>
          <a:xfrm>
            <a:off x="8490088" y="4984844"/>
            <a:ext cx="1341690" cy="1844824"/>
          </a:xfrm>
          <a:prstGeom prst="rect">
            <a:avLst/>
          </a:prstGeom>
        </p:spPr>
      </p:pic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723208" y="4819735"/>
            <a:ext cx="2767768" cy="1152128"/>
          </a:xfrm>
          <a:prstGeom prst="wedgeEllipseCallout">
            <a:avLst>
              <a:gd name="adj1" fmla="val -48637"/>
              <a:gd name="adj2" fmla="val 41774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10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Voit aloittaa Tampereen Ratikalla matkustamisen 9.8.2021.</a:t>
            </a:r>
          </a:p>
        </p:txBody>
      </p:sp>
    </p:spTree>
    <p:extLst>
      <p:ext uri="{BB962C8B-B14F-4D97-AF65-F5344CB8AC3E}">
        <p14:creationId xmlns:p14="http://schemas.microsoft.com/office/powerpoint/2010/main" val="404989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Tampereen Ratikka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6552468" y="1221085"/>
            <a:ext cx="222125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Pituus 16,5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Korkeus 4.4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Leveys 2,6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Maksimi kokonaismassa 48 t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8" name="Tekstiruutu 17"/>
          <p:cNvSpPr txBox="1"/>
          <p:nvPr/>
        </p:nvSpPr>
        <p:spPr>
          <a:xfrm>
            <a:off x="861771" y="2869932"/>
            <a:ext cx="245247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Pituus 37,3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Korkeus 3,60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Leveys 2,65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Kokonaismassa 57,4 t (taara)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Maksimi kokonaismassa 84,4 t (istuvat + 6 hlö /m</a:t>
            </a:r>
            <a:r>
              <a:rPr kumimoji="0" lang="fi-FI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2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9" name="Kuvan paikkamerkki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1097" r="2984" b="40513"/>
          <a:stretch/>
        </p:blipFill>
        <p:spPr>
          <a:xfrm>
            <a:off x="847893" y="4108241"/>
            <a:ext cx="10704510" cy="1418968"/>
          </a:xfrm>
          <a:prstGeom prst="rect">
            <a:avLst/>
          </a:prstGeom>
        </p:spPr>
      </p:pic>
      <p:sp>
        <p:nvSpPr>
          <p:cNvPr id="12" name="Vasen aaltosulje 11"/>
          <p:cNvSpPr/>
          <p:nvPr/>
        </p:nvSpPr>
        <p:spPr>
          <a:xfrm rot="5400000">
            <a:off x="8986631" y="-267686"/>
            <a:ext cx="256949" cy="4644295"/>
          </a:xfrm>
          <a:prstGeom prst="leftBrace">
            <a:avLst>
              <a:gd name="adj1" fmla="val 8333"/>
              <a:gd name="adj2" fmla="val 501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8835589" y="1549147"/>
            <a:ext cx="559031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16,5 m</a:t>
            </a:r>
          </a:p>
        </p:txBody>
      </p:sp>
      <p:sp>
        <p:nvSpPr>
          <p:cNvPr id="14" name="Vasen aaltosulje 13"/>
          <p:cNvSpPr/>
          <p:nvPr/>
        </p:nvSpPr>
        <p:spPr>
          <a:xfrm rot="5400000">
            <a:off x="6074732" y="-1166253"/>
            <a:ext cx="235006" cy="10494961"/>
          </a:xfrm>
          <a:prstGeom prst="leftBrace">
            <a:avLst>
              <a:gd name="adj1" fmla="val 8333"/>
              <a:gd name="adj2" fmla="val 505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5879976" y="3588925"/>
            <a:ext cx="450659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37 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505" y="2117219"/>
            <a:ext cx="465774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7666" y="1895758"/>
            <a:ext cx="4186473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Varikko on paikka, jossa Ratikoita säilytetään ja huolletaan. Se on raitiovaunujen koti. </a:t>
            </a:r>
          </a:p>
          <a:p>
            <a:r>
              <a:rPr lang="fi-FI" sz="2000" dirty="0"/>
              <a:t>Varikko sijaitsee Hervannassa</a:t>
            </a:r>
          </a:p>
          <a:p>
            <a:r>
              <a:rPr lang="fi-FI" sz="2000" dirty="0"/>
              <a:t>Kaikilla Ratikoilla ajetaan koeajoja ensin varikolla</a:t>
            </a:r>
          </a:p>
          <a:p>
            <a:r>
              <a:rPr lang="fi-FI" sz="2000" dirty="0"/>
              <a:t>Kun Ratikan toimivuus on testattu, sillä siirrytään varikolta ulos </a:t>
            </a:r>
            <a:r>
              <a:rPr lang="fi-FI" sz="2000" dirty="0" err="1"/>
              <a:t>koeajoalueelle</a:t>
            </a:r>
            <a:endParaRPr lang="fi-FI" sz="2000" dirty="0"/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Koeajot aloitetaan</a:t>
            </a:r>
          </a:p>
          <a:p>
            <a:r>
              <a:rPr lang="fi-FI" sz="2800" dirty="0"/>
              <a:t>raitiovaunuvarikolla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527" y="4783670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23992" y="429309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Hervannan raitiovaunuvarikko on kaikkien raitiovaunujen koti!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5C8E9B3-3937-4F6F-BBB1-192D0E7C4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185" y="360040"/>
            <a:ext cx="4603440" cy="6137920"/>
          </a:xfrm>
          <a:prstGeom prst="rect">
            <a:avLst/>
          </a:prstGeom>
        </p:spPr>
      </p:pic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Tampereen Ratikan koeajoista</a:t>
            </a:r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700808"/>
            <a:ext cx="5329809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Koeajot aloitettiin raitiovaunuvarikon ja Turtolan välillä maaliskuussa 2020.</a:t>
            </a:r>
          </a:p>
          <a:p>
            <a:r>
              <a:rPr lang="fi-FI" sz="2000" dirty="0" err="1"/>
              <a:t>Koeajoalue</a:t>
            </a:r>
            <a:r>
              <a:rPr lang="fi-FI" sz="2000" dirty="0"/>
              <a:t> laajeni keskustaan Itsenäisyydenkadun </a:t>
            </a:r>
            <a:r>
              <a:rPr lang="fi-FI" sz="2000" dirty="0">
                <a:solidFill>
                  <a:srgbClr val="002060"/>
                </a:solidFill>
              </a:rPr>
              <a:t>asematunnelin ja Pyynikintorin </a:t>
            </a:r>
            <a:r>
              <a:rPr lang="fi-FI" sz="2000" dirty="0"/>
              <a:t>välille marraskuussa 2020.</a:t>
            </a:r>
          </a:p>
          <a:p>
            <a:r>
              <a:rPr lang="fi-FI" sz="2000" dirty="0"/>
              <a:t>Maaliskuussa 2021 koeajot laajenevat Kalevaan </a:t>
            </a:r>
            <a:r>
              <a:rPr lang="fi-FI" sz="2000" dirty="0" err="1"/>
              <a:t>Taysin</a:t>
            </a:r>
            <a:r>
              <a:rPr lang="fi-FI" sz="2000" dirty="0"/>
              <a:t> linjalle ja Etelä-Hervantaan.</a:t>
            </a:r>
          </a:p>
          <a:p>
            <a:r>
              <a:rPr lang="fi-FI" sz="2000" dirty="0"/>
              <a:t>Radan koeajoja tehdään valoisaan aikaan eli keskustassa noin klo 9-15.</a:t>
            </a:r>
          </a:p>
          <a:p>
            <a:r>
              <a:rPr lang="fi-FI" sz="2000" dirty="0"/>
              <a:t>Koeajoja jatketaan säännöllisesti ja katukuvaamme ilmaantuu useita raitiovaunuja. </a:t>
            </a:r>
          </a:p>
        </p:txBody>
      </p:sp>
      <p:sp>
        <p:nvSpPr>
          <p:cNvPr id="93" name="Speech Bubble: Oval 9">
            <a:extLst>
              <a:ext uri="{FF2B5EF4-FFF2-40B4-BE49-F238E27FC236}">
                <a16:creationId xmlns:a16="http://schemas.microsoft.com/office/drawing/2014/main" id="{5D0A5BF8-EA86-44FB-9732-62BB7F2B99C2}"/>
              </a:ext>
            </a:extLst>
          </p:cNvPr>
          <p:cNvSpPr/>
          <p:nvPr/>
        </p:nvSpPr>
        <p:spPr>
          <a:xfrm flipH="1">
            <a:off x="7982849" y="5244720"/>
            <a:ext cx="1944216" cy="689040"/>
          </a:xfrm>
          <a:prstGeom prst="wedgeEllipseCallout">
            <a:avLst>
              <a:gd name="adj1" fmla="val 59065"/>
              <a:gd name="adj2" fmla="val -43455"/>
            </a:avLst>
          </a:prstGeom>
          <a:solidFill>
            <a:srgbClr val="D51317"/>
          </a:solidFill>
          <a:ln>
            <a:solidFill>
              <a:srgbClr val="D51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Bongaa Ratikka koeajoissa!</a:t>
            </a:r>
          </a:p>
        </p:txBody>
      </p:sp>
      <p:pic>
        <p:nvPicPr>
          <p:cNvPr id="92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E285E7D7-E762-4291-8583-FBC6C88F1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88" r="35545"/>
          <a:stretch/>
        </p:blipFill>
        <p:spPr>
          <a:xfrm>
            <a:off x="6384032" y="4075480"/>
            <a:ext cx="1645474" cy="278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289" t="403" r="289" b="10523"/>
          <a:stretch/>
        </p:blipFill>
        <p:spPr>
          <a:xfrm>
            <a:off x="5591944" y="188721"/>
            <a:ext cx="6379028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21010" y="1628800"/>
            <a:ext cx="4503663" cy="4005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Koeajoalue otettiin käyttöön maaliskuussa 2020</a:t>
            </a:r>
          </a:p>
          <a:p>
            <a:r>
              <a:rPr lang="fi-FI" sz="2000" dirty="0"/>
              <a:t>Ratikalla ajetaan varikolla sekä </a:t>
            </a:r>
            <a:r>
              <a:rPr lang="fi-FI" sz="2000" b="1" dirty="0"/>
              <a:t>Hervannan ja Turtolan </a:t>
            </a:r>
            <a:r>
              <a:rPr lang="fi-FI" sz="2000" dirty="0"/>
              <a:t>välillä</a:t>
            </a:r>
          </a:p>
          <a:p>
            <a:r>
              <a:rPr lang="fi-FI" sz="2000" dirty="0"/>
              <a:t>Ratikalla liikutaan välillä kävelyvauhdilla, välillä yhtä lujaa kuin muut ajoneuvot</a:t>
            </a:r>
          </a:p>
          <a:p>
            <a:r>
              <a:rPr lang="fi-FI" sz="2000" dirty="0"/>
              <a:t>Alueella voi kulkea myös testiliikenteessä olevia vaunuja sekä huoltokalustoa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06112" y="453467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Koeajoalue 1</a:t>
            </a:r>
          </a:p>
        </p:txBody>
      </p:sp>
      <p:pic>
        <p:nvPicPr>
          <p:cNvPr id="8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556" y="4611340"/>
            <a:ext cx="2169226" cy="1220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15" y="5515110"/>
            <a:ext cx="1922388" cy="108144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511824" y="4437113"/>
            <a:ext cx="1867509" cy="985752"/>
          </a:xfrm>
          <a:prstGeom prst="wedgeEllipseCallout">
            <a:avLst>
              <a:gd name="adj1" fmla="val -1718"/>
              <a:gd name="adj2" fmla="val 64617"/>
            </a:avLst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Löydätkö kartalta, mistä koeajoalue alkaa ja mihin se päättyy?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9984432" y="3631342"/>
            <a:ext cx="1823976" cy="969478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latin typeface="Arial Black" panose="020B0A04020102020204" pitchFamily="34" charset="0"/>
              </a:rPr>
              <a:t>Raitiovaunuja testataan aina aluksi varikolla</a:t>
            </a:r>
          </a:p>
        </p:txBody>
      </p:sp>
    </p:spTree>
    <p:extLst>
      <p:ext uri="{BB962C8B-B14F-4D97-AF65-F5344CB8AC3E}">
        <p14:creationId xmlns:p14="http://schemas.microsoft.com/office/powerpoint/2010/main" val="284869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487176"/>
            <a:ext cx="7056120" cy="5800344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06113" y="1467174"/>
            <a:ext cx="4293744" cy="4266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Koeajoalue otettiin käyttöön syyskuussa 2020</a:t>
            </a:r>
          </a:p>
          <a:p>
            <a:r>
              <a:rPr lang="fi-FI" dirty="0"/>
              <a:t>Alueeseen kuuluvat </a:t>
            </a:r>
            <a:r>
              <a:rPr lang="fi-FI" b="1" dirty="0"/>
              <a:t>Hervannan valtaväylä </a:t>
            </a:r>
            <a:r>
              <a:rPr lang="fi-FI" dirty="0"/>
              <a:t>(Turtolasta lähtien)</a:t>
            </a:r>
            <a:r>
              <a:rPr lang="fi-FI" b="1" dirty="0"/>
              <a:t>, Rieväkatu, Sammonkatu, Itsenäisyydenkatu asematunnelille asti </a:t>
            </a:r>
            <a:r>
              <a:rPr lang="fi-FI" dirty="0"/>
              <a:t>sekä</a:t>
            </a:r>
            <a:r>
              <a:rPr lang="fi-FI" b="1" dirty="0"/>
              <a:t> </a:t>
            </a:r>
            <a:r>
              <a:rPr lang="fi-FI" b="1" dirty="0" err="1"/>
              <a:t>Teiskontietä</a:t>
            </a:r>
            <a:r>
              <a:rPr lang="fi-FI" b="1" dirty="0"/>
              <a:t> </a:t>
            </a:r>
            <a:r>
              <a:rPr lang="fi-FI" b="1" dirty="0" err="1"/>
              <a:t>Kaupinkadulle</a:t>
            </a:r>
            <a:r>
              <a:rPr lang="fi-FI" b="1" dirty="0"/>
              <a:t> </a:t>
            </a:r>
            <a:r>
              <a:rPr lang="fi-FI" dirty="0"/>
              <a:t>saakka</a:t>
            </a:r>
          </a:p>
          <a:p>
            <a:r>
              <a:rPr lang="fi-FI" dirty="0"/>
              <a:t>Ratikalla liikutaan välillä kävelyvauhdilla, välillä yhtä lujaa kuin muut ajoneuvot</a:t>
            </a:r>
          </a:p>
          <a:p>
            <a:r>
              <a:rPr lang="fi-FI" dirty="0"/>
              <a:t>Alueella voi kulkea myös testiliikenteessä olevia vaunuja sekä huoltokalustoa</a:t>
            </a:r>
          </a:p>
          <a:p>
            <a:endParaRPr lang="fi-FI" sz="20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71527" y="242104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Koeajoalue 2</a:t>
            </a:r>
          </a:p>
        </p:txBody>
      </p:sp>
      <p:pic>
        <p:nvPicPr>
          <p:cNvPr id="11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5586738"/>
            <a:ext cx="1922388" cy="108144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879976" y="4383413"/>
            <a:ext cx="2171132" cy="1203325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latin typeface="Arial Black" panose="020B0A04020102020204" pitchFamily="34" charset="0"/>
              </a:rPr>
              <a:t>Voit nähdä Ratikan liikkuvan koeajoalueella edestakaisin</a:t>
            </a:r>
          </a:p>
        </p:txBody>
      </p:sp>
      <p:pic>
        <p:nvPicPr>
          <p:cNvPr id="8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148" y="1467174"/>
            <a:ext cx="2169226" cy="1220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10368024" y="487176"/>
            <a:ext cx="1823976" cy="969478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latin typeface="Arial Black" panose="020B0A04020102020204" pitchFamily="34" charset="0"/>
              </a:rPr>
              <a:t>Löydätkö kartalta oman koulusi?</a:t>
            </a:r>
          </a:p>
        </p:txBody>
      </p:sp>
    </p:spTree>
    <p:extLst>
      <p:ext uri="{BB962C8B-B14F-4D97-AF65-F5344CB8AC3E}">
        <p14:creationId xmlns:p14="http://schemas.microsoft.com/office/powerpoint/2010/main" val="939463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/>
          <a:srcRect l="1770" t="22017" r="26871" b="10883"/>
          <a:stretch/>
        </p:blipFill>
        <p:spPr>
          <a:xfrm>
            <a:off x="548372" y="1234480"/>
            <a:ext cx="7896128" cy="417646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816052" cy="811560"/>
          </a:xfrm>
        </p:spPr>
        <p:txBody>
          <a:bodyPr>
            <a:normAutofit/>
          </a:bodyPr>
          <a:lstStyle/>
          <a:p>
            <a:r>
              <a:rPr lang="fi-FI" sz="2800" dirty="0"/>
              <a:t>Koeajoalue 3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8472264" y="1268760"/>
            <a:ext cx="3384376" cy="4968552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Koeajoalue</a:t>
            </a:r>
            <a:r>
              <a:rPr lang="fi-FI" dirty="0"/>
              <a:t> otettiin käyttöön marraskuussa 2020</a:t>
            </a:r>
          </a:p>
          <a:p>
            <a:r>
              <a:rPr lang="fi-FI" dirty="0"/>
              <a:t>Koeajoalue ulottuu Itsenäisyydenkadun asematunnelista </a:t>
            </a:r>
            <a:r>
              <a:rPr lang="fi-FI" b="1" dirty="0" err="1"/>
              <a:t>Hämeenkadun</a:t>
            </a:r>
            <a:r>
              <a:rPr lang="fi-FI" dirty="0"/>
              <a:t> ja </a:t>
            </a:r>
            <a:r>
              <a:rPr lang="fi-FI" b="1" dirty="0"/>
              <a:t>Pirkankadun</a:t>
            </a:r>
            <a:r>
              <a:rPr lang="fi-FI" dirty="0"/>
              <a:t> kautta </a:t>
            </a:r>
            <a:r>
              <a:rPr lang="fi-FI" b="1" dirty="0" err="1"/>
              <a:t>Pyynikintorille</a:t>
            </a:r>
            <a:r>
              <a:rPr lang="fi-FI" dirty="0"/>
              <a:t> asti</a:t>
            </a:r>
          </a:p>
          <a:p>
            <a:r>
              <a:rPr lang="fi-FI" dirty="0"/>
              <a:t>Ratikalla liikutaan välillä kävelyvauhdilla, välillä yhtä lujaa kuin muut ajoneuvot</a:t>
            </a:r>
          </a:p>
          <a:p>
            <a:r>
              <a:rPr lang="fi-FI" dirty="0"/>
              <a:t>Alueella voi kulkea myös testiliikenteessä olevia vaunuja sekä huoltokalustoa</a:t>
            </a:r>
          </a:p>
          <a:p>
            <a:endParaRPr lang="fi-FI" sz="2000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29670" t="11280" r="35266" b="10055"/>
          <a:stretch/>
        </p:blipFill>
        <p:spPr>
          <a:xfrm>
            <a:off x="6672064" y="5404669"/>
            <a:ext cx="936104" cy="1224136"/>
          </a:xfrm>
          <a:prstGeom prst="rect">
            <a:avLst/>
          </a:prstGeom>
        </p:spPr>
      </p:pic>
      <p:sp>
        <p:nvSpPr>
          <p:cNvPr id="7" name="Kuvatekstiellipsi 6"/>
          <p:cNvSpPr/>
          <p:nvPr/>
        </p:nvSpPr>
        <p:spPr>
          <a:xfrm>
            <a:off x="4785974" y="4634855"/>
            <a:ext cx="2448272" cy="864096"/>
          </a:xfrm>
          <a:prstGeom prst="wedgeEllipseCallout">
            <a:avLst>
              <a:gd name="adj1" fmla="val 21459"/>
              <a:gd name="adj2" fmla="val 63869"/>
            </a:avLst>
          </a:prstGeom>
          <a:solidFill>
            <a:srgbClr val="221D67"/>
          </a:solidFill>
          <a:ln>
            <a:solidFill>
              <a:srgbClr val="221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latin typeface="Arial Black" panose="020B0A04020102020204" pitchFamily="34" charset="0"/>
              </a:rPr>
              <a:t>Ratikka tulee jo keskustaan asti! Ole tarkkana, kun kuljet kouluun.</a:t>
            </a:r>
          </a:p>
        </p:txBody>
      </p:sp>
    </p:spTree>
    <p:extLst>
      <p:ext uri="{BB962C8B-B14F-4D97-AF65-F5344CB8AC3E}">
        <p14:creationId xmlns:p14="http://schemas.microsoft.com/office/powerpoint/2010/main" val="216070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91AF3F0-B60C-4EFC-A0A8-91C610C7D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097738"/>
          </a:xfrm>
        </p:spPr>
        <p:txBody>
          <a:bodyPr/>
          <a:lstStyle/>
          <a:p>
            <a:r>
              <a:rPr lang="fi-FI" dirty="0" err="1"/>
              <a:t>Koeajoalue</a:t>
            </a:r>
            <a:r>
              <a:rPr lang="fi-FI" dirty="0"/>
              <a:t> 4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4DA8F545-DB3C-4A27-98D0-128CC3F7BA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62802" y="1268760"/>
            <a:ext cx="4492350" cy="4815929"/>
          </a:xfrm>
        </p:spPr>
        <p:txBody>
          <a:bodyPr>
            <a:normAutofit/>
          </a:bodyPr>
          <a:lstStyle/>
          <a:p>
            <a:pPr lvl="0"/>
            <a:r>
              <a:rPr lang="fi-FI" sz="2000" dirty="0" err="1"/>
              <a:t>Koeajoalue</a:t>
            </a:r>
            <a:r>
              <a:rPr lang="fi-FI" sz="2000" dirty="0"/>
              <a:t> otetaan käyttöön maaliskuussa 2021</a:t>
            </a:r>
          </a:p>
          <a:p>
            <a:pPr lvl="0"/>
            <a:r>
              <a:rPr lang="fi-FI" sz="2000" dirty="0" err="1"/>
              <a:t>Koeajoalue</a:t>
            </a:r>
            <a:r>
              <a:rPr lang="fi-FI" sz="2000" dirty="0"/>
              <a:t> ulottuu </a:t>
            </a:r>
            <a:r>
              <a:rPr lang="fi-FI" sz="2000" b="1" dirty="0" err="1"/>
              <a:t>Teiskontieltä</a:t>
            </a:r>
            <a:r>
              <a:rPr lang="fi-FI" sz="2000" b="1" dirty="0"/>
              <a:t> Tekunkadun</a:t>
            </a:r>
            <a:r>
              <a:rPr lang="fi-FI" sz="2000" dirty="0"/>
              <a:t> ja </a:t>
            </a:r>
            <a:r>
              <a:rPr lang="fi-FI" sz="2000" b="1" dirty="0"/>
              <a:t>Kuntokadun</a:t>
            </a:r>
            <a:r>
              <a:rPr lang="fi-FI" sz="2000" dirty="0"/>
              <a:t> kautta </a:t>
            </a:r>
            <a:r>
              <a:rPr lang="fi-FI" sz="2000" b="1" dirty="0"/>
              <a:t>Lääkärintielle</a:t>
            </a:r>
            <a:r>
              <a:rPr lang="fi-FI" sz="2000" dirty="0"/>
              <a:t> </a:t>
            </a:r>
          </a:p>
          <a:p>
            <a:pPr lvl="0"/>
            <a:r>
              <a:rPr lang="fi-FI" sz="2000" dirty="0"/>
              <a:t>Ratikalla liikutaan välillä kävelyvauhdilla, välillä yhtä lujaa kuin muut ajoneuvot</a:t>
            </a:r>
          </a:p>
          <a:p>
            <a:pPr lvl="0"/>
            <a:r>
              <a:rPr lang="fi-FI" sz="2000" dirty="0"/>
              <a:t>Alueella voi kulkea myös testiliikenteessä olevia vaunuja sekä huoltokalustoa</a:t>
            </a:r>
          </a:p>
          <a:p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853532D-4796-4BBB-B09C-6093BEBA8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1250" b="2575"/>
          <a:stretch/>
        </p:blipFill>
        <p:spPr>
          <a:xfrm>
            <a:off x="839788" y="1379222"/>
            <a:ext cx="5688260" cy="399399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B7C222D-8DC9-4CF7-8F57-9E3CE627E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248" y="5154511"/>
            <a:ext cx="1008645" cy="1703489"/>
          </a:xfrm>
          <a:prstGeom prst="rect">
            <a:avLst/>
          </a:prstGeom>
        </p:spPr>
      </p:pic>
      <p:sp>
        <p:nvSpPr>
          <p:cNvPr id="14" name="Speech Bubble: Oval 9">
            <a:extLst>
              <a:ext uri="{FF2B5EF4-FFF2-40B4-BE49-F238E27FC236}">
                <a16:creationId xmlns:a16="http://schemas.microsoft.com/office/drawing/2014/main" id="{9A8C7FFC-00E0-49B1-8888-120AB4A9FB9B}"/>
              </a:ext>
            </a:extLst>
          </p:cNvPr>
          <p:cNvSpPr/>
          <p:nvPr/>
        </p:nvSpPr>
        <p:spPr>
          <a:xfrm flipH="1">
            <a:off x="3406769" y="5009584"/>
            <a:ext cx="1944216" cy="689040"/>
          </a:xfrm>
          <a:prstGeom prst="wedgeEllipseCallout">
            <a:avLst>
              <a:gd name="adj1" fmla="val -48063"/>
              <a:gd name="adj2" fmla="val 53863"/>
            </a:avLst>
          </a:prstGeom>
          <a:solidFill>
            <a:srgbClr val="221D67"/>
          </a:solidFill>
          <a:ln>
            <a:solidFill>
              <a:srgbClr val="221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Bongaa Ratikka koeajoissa!</a:t>
            </a:r>
          </a:p>
        </p:txBody>
      </p:sp>
    </p:spTree>
    <p:extLst>
      <p:ext uri="{BB962C8B-B14F-4D97-AF65-F5344CB8AC3E}">
        <p14:creationId xmlns:p14="http://schemas.microsoft.com/office/powerpoint/2010/main" val="2456544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F163FC393F752438C91A2EDBD4160F4" ma:contentTypeVersion="13" ma:contentTypeDescription="Luo uusi asiakirja." ma:contentTypeScope="" ma:versionID="a150e493bd47102693b868571b7d7a00">
  <xsd:schema xmlns:xsd="http://www.w3.org/2001/XMLSchema" xmlns:xs="http://www.w3.org/2001/XMLSchema" xmlns:p="http://schemas.microsoft.com/office/2006/metadata/properties" xmlns:ns3="2966eb58-2db1-4cd0-9544-5651b5737087" xmlns:ns4="3bcef925-d886-41c1-a91f-4f1a6877d63f" targetNamespace="http://schemas.microsoft.com/office/2006/metadata/properties" ma:root="true" ma:fieldsID="39419e353f188da8d7c02677223fa867" ns3:_="" ns4:_="">
    <xsd:import namespace="2966eb58-2db1-4cd0-9544-5651b5737087"/>
    <xsd:import namespace="3bcef925-d886-41c1-a91f-4f1a6877d6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6eb58-2db1-4cd0-9544-5651b57370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ef925-d886-41c1-a91f-4f1a6877d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2B7D34-1D85-4DDC-9585-CDF131E01150}">
  <ds:schemaRefs>
    <ds:schemaRef ds:uri="http://schemas.microsoft.com/office/infopath/2007/PartnerControls"/>
    <ds:schemaRef ds:uri="3bcef925-d886-41c1-a91f-4f1a6877d63f"/>
    <ds:schemaRef ds:uri="http://purl.org/dc/elements/1.1/"/>
    <ds:schemaRef ds:uri="http://schemas.microsoft.com/office/2006/metadata/properties"/>
    <ds:schemaRef ds:uri="2966eb58-2db1-4cd0-9544-5651b573708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F6B1A2-6309-431E-B1C2-7E7C6A2FBE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66eb58-2db1-4cd0-9544-5651b5737087"/>
    <ds:schemaRef ds:uri="3bcef925-d886-41c1-a91f-4f1a6877d6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Laajakuva</PresentationFormat>
  <Paragraphs>107</Paragraphs>
  <Slides>17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Nyt tarkkana!</vt:lpstr>
      <vt:lpstr>Tampereen Ratikka</vt:lpstr>
      <vt:lpstr>Tampereen Ratikka</vt:lpstr>
      <vt:lpstr>PowerPoint-esitys</vt:lpstr>
      <vt:lpstr>PowerPoint-esitys</vt:lpstr>
      <vt:lpstr>PowerPoint-esitys</vt:lpstr>
      <vt:lpstr>PowerPoint-esitys</vt:lpstr>
      <vt:lpstr>Koeajoalue 3</vt:lpstr>
      <vt:lpstr>Koeajoalue 4</vt:lpstr>
      <vt:lpstr>Koeajoalue 5</vt:lpstr>
      <vt:lpstr>Mistä tiedät olevasi koeajoareitin varrella?</vt:lpstr>
      <vt:lpstr>Liikenteenohjaajat opastavat liikkujia</vt:lpstr>
      <vt:lpstr>Miten raitiotie ylitetään turvallisesti?</vt:lpstr>
      <vt:lpstr>Raitiotien turvallinen ylitys </vt:lpstr>
      <vt:lpstr>PowerPoint-esitys</vt:lpstr>
      <vt:lpstr>Kiitos!</vt:lpstr>
      <vt:lpstr>Hyödyllisiä linkkejä ja videoita opettajille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Lindfors Emmiina</cp:lastModifiedBy>
  <cp:revision>93</cp:revision>
  <dcterms:created xsi:type="dcterms:W3CDTF">2020-02-16T08:04:16Z</dcterms:created>
  <dcterms:modified xsi:type="dcterms:W3CDTF">2021-03-09T12:03:58Z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0x0101000F163FC393F752438C91A2EDBD4160F4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