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3"/>
  </p:notesMasterIdLst>
  <p:sldIdLst>
    <p:sldId id="271" r:id="rId5"/>
    <p:sldId id="303" r:id="rId6"/>
    <p:sldId id="307" r:id="rId7"/>
    <p:sldId id="293" r:id="rId8"/>
    <p:sldId id="304" r:id="rId9"/>
    <p:sldId id="305" r:id="rId10"/>
    <p:sldId id="291" r:id="rId11"/>
    <p:sldId id="306" r:id="rId12"/>
    <p:sldId id="308" r:id="rId13"/>
    <p:sldId id="309" r:id="rId14"/>
    <p:sldId id="310" r:id="rId15"/>
    <p:sldId id="292" r:id="rId16"/>
    <p:sldId id="297" r:id="rId17"/>
    <p:sldId id="299" r:id="rId18"/>
    <p:sldId id="298" r:id="rId19"/>
    <p:sldId id="300" r:id="rId20"/>
    <p:sldId id="302" r:id="rId21"/>
    <p:sldId id="288" r:id="rId22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rve" initials="V" lastIdx="5" clrIdx="0">
    <p:extLst>
      <p:ext uri="{19B8F6BF-5375-455C-9EA6-DF929625EA0E}">
        <p15:presenceInfo xmlns:p15="http://schemas.microsoft.com/office/powerpoint/2012/main" userId="S::Virve.Hellbom@corplogin.com::ff132a9f-3d4f-4b2d-be6d-4bb0def4182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1D67"/>
    <a:srgbClr val="D51317"/>
    <a:srgbClr val="8DD8F8"/>
    <a:srgbClr val="FFE800"/>
    <a:srgbClr val="E4E1C8"/>
    <a:srgbClr val="F3CCCA"/>
    <a:srgbClr val="1F2B7F"/>
    <a:srgbClr val="EAE6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383"/>
    <p:restoredTop sz="95194" autoAdjust="0"/>
  </p:normalViewPr>
  <p:slideViewPr>
    <p:cSldViewPr snapToObjects="1">
      <p:cViewPr varScale="1">
        <p:scale>
          <a:sx n="68" d="100"/>
          <a:sy n="68" d="100"/>
        </p:scale>
        <p:origin x="7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dfors Emmiina" userId="d7f5efa9-88da-4d1b-bf9e-cfabc819d6cc" providerId="ADAL" clId="{CEB1DF34-4BA6-4A6B-B966-D4C265FF3AED}"/>
  </pc:docChgLst>
  <pc:docChgLst>
    <pc:chgData name="Lindfors Emmiina" userId="d7f5efa9-88da-4d1b-bf9e-cfabc819d6cc" providerId="ADAL" clId="{E583BA05-11FC-48B3-A832-692F59BBD573}"/>
    <pc:docChg chg="custSel addSld modSld">
      <pc:chgData name="Lindfors Emmiina" userId="d7f5efa9-88da-4d1b-bf9e-cfabc819d6cc" providerId="ADAL" clId="{E583BA05-11FC-48B3-A832-692F59BBD573}" dt="2021-06-14T10:37:04.239" v="369" actId="20577"/>
      <pc:docMkLst>
        <pc:docMk/>
      </pc:docMkLst>
      <pc:sldChg chg="modSp">
        <pc:chgData name="Lindfors Emmiina" userId="d7f5efa9-88da-4d1b-bf9e-cfabc819d6cc" providerId="ADAL" clId="{E583BA05-11FC-48B3-A832-692F59BBD573}" dt="2021-06-14T10:37:04.239" v="369" actId="20577"/>
        <pc:sldMkLst>
          <pc:docMk/>
          <pc:sldMk cId="2170961828" sldId="288"/>
        </pc:sldMkLst>
        <pc:spChg chg="mod">
          <ac:chgData name="Lindfors Emmiina" userId="d7f5efa9-88da-4d1b-bf9e-cfabc819d6cc" providerId="ADAL" clId="{E583BA05-11FC-48B3-A832-692F59BBD573}" dt="2021-06-14T10:37:04.239" v="369" actId="20577"/>
          <ac:spMkLst>
            <pc:docMk/>
            <pc:sldMk cId="2170961828" sldId="288"/>
            <ac:spMk id="3" creationId="{00000000-0000-0000-0000-000000000000}"/>
          </ac:spMkLst>
        </pc:spChg>
      </pc:sldChg>
      <pc:sldChg chg="modSp">
        <pc:chgData name="Lindfors Emmiina" userId="d7f5efa9-88da-4d1b-bf9e-cfabc819d6cc" providerId="ADAL" clId="{E583BA05-11FC-48B3-A832-692F59BBD573}" dt="2021-06-14T10:23:27.870" v="54" actId="20577"/>
        <pc:sldMkLst>
          <pc:docMk/>
          <pc:sldMk cId="4049898035" sldId="303"/>
        </pc:sldMkLst>
        <pc:spChg chg="mod">
          <ac:chgData name="Lindfors Emmiina" userId="d7f5efa9-88da-4d1b-bf9e-cfabc819d6cc" providerId="ADAL" clId="{E583BA05-11FC-48B3-A832-692F59BBD573}" dt="2021-06-14T10:23:27.870" v="54" actId="20577"/>
          <ac:spMkLst>
            <pc:docMk/>
            <pc:sldMk cId="4049898035" sldId="303"/>
            <ac:spMk id="3" creationId="{00000000-0000-0000-0000-000000000000}"/>
          </ac:spMkLst>
        </pc:spChg>
      </pc:sldChg>
      <pc:sldChg chg="modSp">
        <pc:chgData name="Lindfors Emmiina" userId="d7f5efa9-88da-4d1b-bf9e-cfabc819d6cc" providerId="ADAL" clId="{E583BA05-11FC-48B3-A832-692F59BBD573}" dt="2021-06-14T10:24:28.204" v="108" actId="20577"/>
        <pc:sldMkLst>
          <pc:docMk/>
          <pc:sldMk cId="4013706788" sldId="304"/>
        </pc:sldMkLst>
        <pc:spChg chg="mod">
          <ac:chgData name="Lindfors Emmiina" userId="d7f5efa9-88da-4d1b-bf9e-cfabc819d6cc" providerId="ADAL" clId="{E583BA05-11FC-48B3-A832-692F59BBD573}" dt="2021-06-14T10:24:28.204" v="108" actId="20577"/>
          <ac:spMkLst>
            <pc:docMk/>
            <pc:sldMk cId="4013706788" sldId="304"/>
            <ac:spMk id="91" creationId="{49232BF6-6CEC-48C9-B39F-D32C4DCD209A}"/>
          </ac:spMkLst>
        </pc:spChg>
      </pc:sldChg>
      <pc:sldChg chg="addSp delSp modSp add">
        <pc:chgData name="Lindfors Emmiina" userId="d7f5efa9-88da-4d1b-bf9e-cfabc819d6cc" providerId="ADAL" clId="{E583BA05-11FC-48B3-A832-692F59BBD573}" dt="2021-06-14T10:25:19.959" v="118" actId="1076"/>
        <pc:sldMkLst>
          <pc:docMk/>
          <pc:sldMk cId="925637976" sldId="310"/>
        </pc:sldMkLst>
        <pc:spChg chg="mod">
          <ac:chgData name="Lindfors Emmiina" userId="d7f5efa9-88da-4d1b-bf9e-cfabc819d6cc" providerId="ADAL" clId="{E583BA05-11FC-48B3-A832-692F59BBD573}" dt="2021-06-14T10:24:58.451" v="111" actId="1076"/>
          <ac:spMkLst>
            <pc:docMk/>
            <pc:sldMk cId="925637976" sldId="310"/>
            <ac:spMk id="3" creationId="{00000000-0000-0000-0000-000000000000}"/>
          </ac:spMkLst>
        </pc:spChg>
        <pc:spChg chg="mod">
          <ac:chgData name="Lindfors Emmiina" userId="d7f5efa9-88da-4d1b-bf9e-cfabc819d6cc" providerId="ADAL" clId="{E583BA05-11FC-48B3-A832-692F59BBD573}" dt="2021-06-14T10:25:02.748" v="112" actId="1076"/>
          <ac:spMkLst>
            <pc:docMk/>
            <pc:sldMk cId="925637976" sldId="310"/>
            <ac:spMk id="5" creationId="{00000000-0000-0000-0000-000000000000}"/>
          </ac:spMkLst>
        </pc:spChg>
        <pc:spChg chg="mod ord">
          <ac:chgData name="Lindfors Emmiina" userId="d7f5efa9-88da-4d1b-bf9e-cfabc819d6cc" providerId="ADAL" clId="{E583BA05-11FC-48B3-A832-692F59BBD573}" dt="2021-06-14T10:25:18.132" v="117" actId="1076"/>
          <ac:spMkLst>
            <pc:docMk/>
            <pc:sldMk cId="925637976" sldId="310"/>
            <ac:spMk id="6" creationId="{7AE2A4DC-73DC-435D-BD66-9A4F216176C6}"/>
          </ac:spMkLst>
        </pc:spChg>
        <pc:picChg chg="mod">
          <ac:chgData name="Lindfors Emmiina" userId="d7f5efa9-88da-4d1b-bf9e-cfabc819d6cc" providerId="ADAL" clId="{E583BA05-11FC-48B3-A832-692F59BBD573}" dt="2021-06-14T10:25:19.959" v="118" actId="1076"/>
          <ac:picMkLst>
            <pc:docMk/>
            <pc:sldMk cId="925637976" sldId="310"/>
            <ac:picMk id="4" creationId="{00000000-0000-0000-0000-000000000000}"/>
          </ac:picMkLst>
        </pc:picChg>
        <pc:picChg chg="add mod">
          <ac:chgData name="Lindfors Emmiina" userId="d7f5efa9-88da-4d1b-bf9e-cfabc819d6cc" providerId="ADAL" clId="{E583BA05-11FC-48B3-A832-692F59BBD573}" dt="2021-06-14T10:25:15.445" v="116" actId="14100"/>
          <ac:picMkLst>
            <pc:docMk/>
            <pc:sldMk cId="925637976" sldId="310"/>
            <ac:picMk id="7" creationId="{DE5E60E4-87C3-4003-AE0E-9CE6149C027A}"/>
          </ac:picMkLst>
        </pc:picChg>
        <pc:picChg chg="del">
          <ac:chgData name="Lindfors Emmiina" userId="d7f5efa9-88da-4d1b-bf9e-cfabc819d6cc" providerId="ADAL" clId="{E583BA05-11FC-48B3-A832-692F59BBD573}" dt="2021-06-14T10:22:16.904" v="39" actId="478"/>
          <ac:picMkLst>
            <pc:docMk/>
            <pc:sldMk cId="925637976" sldId="310"/>
            <ac:picMk id="8" creationId="{3B25C31F-DB79-4BF1-8325-81EEE32427E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D1903B-3366-41BD-848A-F076CF8B725C}" type="datetimeFigureOut">
              <a:rPr lang="fi-FI" smtClean="0"/>
              <a:t>14.6.2021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4DA513-AEDA-4E0A-B479-4A9F15824D9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61747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err="1"/>
              <a:t>Stay</a:t>
            </a:r>
            <a:r>
              <a:rPr lang="fi-FI" dirty="0"/>
              <a:t> </a:t>
            </a:r>
            <a:r>
              <a:rPr lang="fi-FI" dirty="0" err="1"/>
              <a:t>safe</a:t>
            </a:r>
            <a:endParaRPr lang="fi-FI" dirty="0"/>
          </a:p>
          <a:p>
            <a:r>
              <a:rPr lang="fi-FI" dirty="0"/>
              <a:t>Watch out</a:t>
            </a:r>
          </a:p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4DA513-AEDA-4E0A-B479-4A9F15824D9B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62995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4DA513-AEDA-4E0A-B479-4A9F15824D9B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410748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4DA513-AEDA-4E0A-B479-4A9F15824D9B}" type="slidenum">
              <a:rPr lang="fi-FI" smtClean="0"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794381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4DA513-AEDA-4E0A-B479-4A9F15824D9B}" type="slidenum">
              <a:rPr lang="fi-FI" smtClean="0"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34752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CB138-7F2E-1042-A1BB-DD0E259E81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3025" y="1794625"/>
            <a:ext cx="6200775" cy="2478087"/>
          </a:xfrm>
        </p:spPr>
        <p:txBody>
          <a:bodyPr anchor="b">
            <a:norm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BB5D4D-C0BD-6A46-A8C7-18261D3866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53025" y="4625410"/>
            <a:ext cx="6200775" cy="1096122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CCBA91-9214-2F4D-944A-AA45FB71B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14.6.2021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15F0AC-856C-EC42-98CE-882C9B2CF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715AE-9AC0-FB41-85EC-2BD33FB44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2805D4-3938-904A-821C-A14F1299CE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99" y="4443413"/>
            <a:ext cx="3845099" cy="191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598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ED918F-F188-9D41-ADC9-88600D3A85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35132" y="235131"/>
            <a:ext cx="11704320" cy="296526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24C9C1-4C07-7E44-89F4-30276A36F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427364"/>
            <a:ext cx="3932237" cy="1600200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9A16F9-E23A-1D46-85D0-4ECC449D90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51269" y="4349406"/>
            <a:ext cx="6102531" cy="200694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453EBC-1F16-8E40-B0BC-36E50EBE0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14.6.2021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DD693B-D79D-F34D-BEA1-F10F5075B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581711-F80C-3F4A-B452-59876EB35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D66C9C-F261-064F-B27B-9A216B749A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7AFFB2A-F49B-3546-B34D-82878344E3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51269" y="3557563"/>
            <a:ext cx="6102531" cy="633544"/>
          </a:xfrm>
        </p:spPr>
        <p:txBody>
          <a:bodyPr>
            <a:normAutofit/>
          </a:bodyPr>
          <a:lstStyle>
            <a:lvl1pPr marL="0" indent="0">
              <a:buNone/>
              <a:defRPr sz="2600" b="1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1685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F59A7-5110-064A-8427-ED28EB3BD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EB5BF-0BD6-E746-8093-1FDFC905F0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5A2DBD-4084-DC4A-A934-2704FE6AC7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BF4300-6820-2748-8C4F-0D86C5C70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14.6.2021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8D2B5C-87B7-B048-BBCB-2B9619298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91F14B-1515-6C4D-A622-873E25CFC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08751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E6540-D1C1-F947-9215-67AF3F173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3AC3E8-F0B3-8F43-9FDF-BA3E921AEF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805F8C-64C2-3741-88CD-9335833F4D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785652-EAE9-C54B-8F57-392031AB44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BC348B-21FF-B744-ACDA-291BF0977B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4E3B7A-27FB-B846-A826-EC3C12D7F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14.6.2021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2BC13E-08FC-FE48-B1FE-BCDDBFE6F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21FD96-AE1B-1148-BC55-38B9F756D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60591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7BF788-CD84-A445-BBF7-0DC96DFCB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14.6.2021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22D9C8-C452-2F46-92F2-4640460D0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04D792-BE64-9242-979C-A3F4624FF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692378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5CA3C-DDEB-9545-A445-11D17B871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32AC7-5321-9247-A1F2-ECDB36AE6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CD9B73-5734-3C44-AE1A-65B64909F1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E63EE0-6CD9-4544-9D3D-005D0FB97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14.6.2021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C54627-6F72-CD4E-B16A-F8B50C772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8E58D2-8973-F64A-8851-929C09827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808301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72A2C-674E-9848-82F2-4C0DF0D3B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73F8FC-8FAF-7747-BFAD-682078BE0F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01F8AE-7B92-4748-87D9-32D4AF275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14.6.2021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98F49-E62A-8644-88FC-E49710D4B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3C953-234E-4349-A95E-9053070F8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601987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0070C6-B434-7A4E-AF2D-776252113D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077101-589B-9249-BD12-C4E37113CF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48A96-E41E-1C45-81C1-E24C6F31A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14.6.2021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EB623-65B9-3D4C-B4A9-6DAE9659B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1679E3-AA65-8548-8608-C2E55EFC3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31290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9F8A-EA64-9947-B059-607454A7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9763"/>
            <a:ext cx="5705475" cy="1600200"/>
          </a:xfrm>
        </p:spPr>
        <p:txBody>
          <a:bodyPr anchor="ctr">
            <a:normAutofit/>
          </a:bodyPr>
          <a:lstStyle>
            <a:lvl1pPr>
              <a:defRPr sz="36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219006"/>
            <a:ext cx="5705475" cy="2295970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1881-4C30-B744-A42C-4025BDF3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14.6.2021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3A27B-D71D-B849-A195-A58C9CB5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47E7C-9CAE-784D-AE92-9016EF5F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AFD57-62DC-9848-9AF0-CFA2056856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BB06B10E-4B5F-5041-8A5E-E4F69969E5A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092950" y="742950"/>
            <a:ext cx="3997325" cy="4808538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1pPr>
            <a:lvl2pPr marL="685800" marR="0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2pPr>
            <a:lvl3pPr marL="1143000" marR="0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3pPr>
            <a:lvl4pPr marL="1600200" marR="0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4pPr>
            <a:lvl5pPr marL="2057400" marR="0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80F2998-BAB9-0542-85C2-B6B31F115D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2564606"/>
            <a:ext cx="5705475" cy="582613"/>
          </a:xfrm>
        </p:spPr>
        <p:txBody>
          <a:bodyPr>
            <a:normAutofit/>
          </a:bodyPr>
          <a:lstStyle>
            <a:lvl1pPr marL="0" indent="0">
              <a:buNone/>
              <a:defRPr sz="2600" b="1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2558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9F8A-EA64-9947-B059-607454A7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00742"/>
            <a:ext cx="9535887" cy="1336449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4774"/>
            <a:ext cx="9535886" cy="3569110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1881-4C30-B744-A42C-4025BDF3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14.6.2021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3A27B-D71D-B849-A195-A58C9CB5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47E7C-9CAE-784D-AE92-9016EF5F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AFD57-62DC-9848-9AF0-CFA2056856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337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9F8A-EA64-9947-B059-607454A7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00742"/>
            <a:ext cx="9535887" cy="1336449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4774"/>
            <a:ext cx="4493342" cy="3569110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1881-4C30-B744-A42C-4025BDF3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14.6.2021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3A27B-D71D-B849-A195-A58C9CB5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47E7C-9CAE-784D-AE92-9016EF5F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AFD57-62DC-9848-9AF0-CFA2056856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880744" y="2064774"/>
            <a:ext cx="4493342" cy="3569110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81251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9F8A-EA64-9947-B059-607454A7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00742"/>
            <a:ext cx="9535887" cy="1336449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16235"/>
            <a:ext cx="9535886" cy="2561072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1881-4C30-B744-A42C-4025BDF3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14.6.2021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3A27B-D71D-B849-A195-A58C9CB5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47E7C-9CAE-784D-AE92-9016EF5F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AFD57-62DC-9848-9AF0-CFA2056856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80F2998-BAB9-0542-85C2-B6B31F115D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2161835"/>
            <a:ext cx="9535886" cy="582613"/>
          </a:xfrm>
        </p:spPr>
        <p:txBody>
          <a:bodyPr>
            <a:normAutofit/>
          </a:bodyPr>
          <a:lstStyle>
            <a:lvl1pPr marL="0" indent="0">
              <a:buNone/>
              <a:defRPr sz="2600" b="1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8836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F8436-A877-9045-BE73-DD7D37295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0159"/>
            <a:ext cx="4824369" cy="2155371"/>
          </a:xfrm>
        </p:spPr>
        <p:txBody>
          <a:bodyPr anchor="ctr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0D5540-A3FC-9046-8832-1317A1B07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14.6.2021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50C2A2-6169-364C-918E-B2A914114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01A3CB-E435-584B-B30C-0276513C9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8A8672-9174-974C-9D8E-0C6E09FEB6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4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ED918F-F188-9D41-ADC9-88600D3A85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73486" y="222069"/>
            <a:ext cx="6379028" cy="63877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24C9C1-4C07-7E44-89F4-30276A36F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189412" cy="1600200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453EBC-1F16-8E40-B0BC-36E50EBE0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14.6.2021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DD693B-D79D-F34D-BEA1-F10F5075B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581711-F80C-3F4A-B452-59876EB35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D66C9C-F261-064F-B27B-9A216B749A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7AFFB2A-F49B-3546-B34D-82878344E3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258663"/>
            <a:ext cx="4191000" cy="777780"/>
          </a:xfrm>
        </p:spPr>
        <p:txBody>
          <a:bodyPr>
            <a:normAutofit/>
          </a:bodyPr>
          <a:lstStyle>
            <a:lvl1pPr marL="0" indent="0">
              <a:buNone/>
              <a:defRPr sz="2600" b="1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8ACEFC46-48C2-6E4C-AF75-0EAE2242738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200" y="3222625"/>
            <a:ext cx="4191000" cy="2286000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0254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D513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6A5EF-FACC-424F-BB86-EF6073854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594322"/>
            <a:ext cx="7913914" cy="2848338"/>
          </a:xfrm>
        </p:spPr>
        <p:txBody>
          <a:bodyPr anchor="ctr">
            <a:normAutofit/>
          </a:bodyPr>
          <a:lstStyle>
            <a:lvl1pPr algn="ctr">
              <a:defRPr sz="48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F548EC-5405-BC43-8F9D-C6DF83200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14.6.2021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098E57-6CCF-9940-B6C0-6E5416EA3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E8EF7-FEFE-3040-8418-6A282BC5F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A1C6F1-4894-5247-9B70-081E0C3725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6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927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solidFill>
          <a:srgbClr val="EAE6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6A5EF-FACC-424F-BB86-EF6073854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594322"/>
            <a:ext cx="7913914" cy="2848338"/>
          </a:xfrm>
        </p:spPr>
        <p:txBody>
          <a:bodyPr anchor="ctr">
            <a:normAutofit/>
          </a:bodyPr>
          <a:lstStyle>
            <a:lvl1pPr algn="ctr">
              <a:defRPr sz="48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F548EC-5405-BC43-8F9D-C6DF83200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14.6.2021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098E57-6CCF-9940-B6C0-6E5416EA3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E8EF7-FEFE-3040-8418-6A282BC5F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0B0176-F390-FB46-97A8-57CC64CDD5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231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1DC848-6478-0740-8994-24C5CB83F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842E80-93C5-1547-9220-68F95AA47F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50B5F-E24A-FC49-8ABF-76EC096958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124CD-4D98-FE44-813D-398259D34955}" type="datetimeFigureOut">
              <a:rPr lang="fi-FI" smtClean="0"/>
              <a:t>14.6.2021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27BB92-68B1-D344-9CB3-BFD8E887B0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3627B3-D91C-8340-A5EB-5EDC9837B5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4555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4" r:id="rId4"/>
    <p:sldLayoutId id="2147483662" r:id="rId5"/>
    <p:sldLayoutId id="2147483651" r:id="rId6"/>
    <p:sldLayoutId id="2147483657" r:id="rId7"/>
    <p:sldLayoutId id="2147483654" r:id="rId8"/>
    <p:sldLayoutId id="2147483660" r:id="rId9"/>
    <p:sldLayoutId id="2147483661" r:id="rId10"/>
    <p:sldLayoutId id="2147483652" r:id="rId11"/>
    <p:sldLayoutId id="2147483653" r:id="rId12"/>
    <p:sldLayoutId id="2147483655" r:id="rId13"/>
    <p:sldLayoutId id="2147483656" r:id="rId14"/>
    <p:sldLayoutId id="2147483658" r:id="rId15"/>
    <p:sldLayoutId id="214748365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HP8KR9HDhqE&amp;list=PLp4JPyWftiHUI-Zsyonj_ccMVOgbR38nG&amp;index=11" TargetMode="External"/><Relationship Id="rId3" Type="http://schemas.openxmlformats.org/officeDocument/2006/relationships/hyperlink" Target="https://youtu.be/9z7BL0wucCM" TargetMode="External"/><Relationship Id="rId7" Type="http://schemas.openxmlformats.org/officeDocument/2006/relationships/hyperlink" Target="https://www.youtube.com/watch?v=3pqwARTMuVY&amp;t=16s" TargetMode="External"/><Relationship Id="rId2" Type="http://schemas.openxmlformats.org/officeDocument/2006/relationships/hyperlink" Target="https://www.tampereenratikka.fi/en/traffic-safety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youtube.com/watch?v=1qkOrG6gmH4&amp;t=39s" TargetMode="External"/><Relationship Id="rId5" Type="http://schemas.openxmlformats.org/officeDocument/2006/relationships/hyperlink" Target="https://www.youtube.com/playlist?list=PLp4JPyWftiHUOCK86SxBfkYkQysugRLoL" TargetMode="External"/><Relationship Id="rId4" Type="http://schemas.openxmlformats.org/officeDocument/2006/relationships/hyperlink" Target="https://youtu.be/zBGXAqfLbWY" TargetMode="External"/><Relationship Id="rId9" Type="http://schemas.openxmlformats.org/officeDocument/2006/relationships/hyperlink" Target="https://youtu.be/p2UCXwtRBz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5153025" y="2989330"/>
            <a:ext cx="6703615" cy="1556450"/>
          </a:xfrm>
        </p:spPr>
        <p:txBody>
          <a:bodyPr>
            <a:normAutofit/>
          </a:bodyPr>
          <a:lstStyle/>
          <a:p>
            <a:r>
              <a:rPr lang="en-GB" sz="4000" dirty="0"/>
              <a:t>Keep your eyes </a:t>
            </a:r>
            <a:br>
              <a:rPr lang="en-GB" sz="4000" dirty="0"/>
            </a:br>
            <a:r>
              <a:rPr lang="en-GB" sz="4000" dirty="0"/>
              <a:t>open!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Tram in traffic</a:t>
            </a:r>
          </a:p>
        </p:txBody>
      </p:sp>
      <p:pic>
        <p:nvPicPr>
          <p:cNvPr id="5" name="Picture 4" descr="A close up of a toy&#10;&#10;Description automatically generated">
            <a:extLst>
              <a:ext uri="{FF2B5EF4-FFF2-40B4-BE49-F238E27FC236}">
                <a16:creationId xmlns:a16="http://schemas.microsoft.com/office/drawing/2014/main" id="{A272F349-ACA2-441D-A315-8222B7F9F4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37049">
            <a:off x="9330243" y="2501846"/>
            <a:ext cx="2490564" cy="4074779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4944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479376" y="404664"/>
            <a:ext cx="4189412" cy="880120"/>
          </a:xfrm>
        </p:spPr>
        <p:txBody>
          <a:bodyPr/>
          <a:lstStyle/>
          <a:p>
            <a:r>
              <a:rPr lang="fi-FI" dirty="0" err="1"/>
              <a:t>Test</a:t>
            </a:r>
            <a:r>
              <a:rPr lang="fi-FI" dirty="0"/>
              <a:t> </a:t>
            </a:r>
            <a:r>
              <a:rPr lang="fi-FI" dirty="0" err="1"/>
              <a:t>run</a:t>
            </a:r>
            <a:r>
              <a:rPr lang="fi-FI" dirty="0"/>
              <a:t> </a:t>
            </a:r>
            <a:r>
              <a:rPr lang="fi-FI" dirty="0" err="1"/>
              <a:t>route</a:t>
            </a:r>
            <a:r>
              <a:rPr lang="fi-FI" dirty="0"/>
              <a:t> 5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14"/>
          </p:nvPr>
        </p:nvSpPr>
        <p:spPr>
          <a:xfrm>
            <a:off x="7680176" y="1052736"/>
            <a:ext cx="4063417" cy="4984576"/>
          </a:xfrm>
        </p:spPr>
        <p:txBody>
          <a:bodyPr>
            <a:normAutofit/>
          </a:bodyPr>
          <a:lstStyle/>
          <a:p>
            <a:r>
              <a:rPr lang="fi-FI" sz="1800" dirty="0"/>
              <a:t>The </a:t>
            </a:r>
            <a:r>
              <a:rPr lang="fi-FI" sz="1800" dirty="0" err="1"/>
              <a:t>test</a:t>
            </a:r>
            <a:r>
              <a:rPr lang="fi-FI" sz="1800" dirty="0"/>
              <a:t> </a:t>
            </a:r>
            <a:r>
              <a:rPr lang="fi-FI" sz="1800" dirty="0" err="1"/>
              <a:t>run</a:t>
            </a:r>
            <a:r>
              <a:rPr lang="fi-FI" sz="1800" dirty="0"/>
              <a:t> </a:t>
            </a:r>
            <a:r>
              <a:rPr lang="fi-FI" sz="1800" dirty="0" err="1"/>
              <a:t>area</a:t>
            </a:r>
            <a:r>
              <a:rPr lang="fi-FI" sz="1800" dirty="0"/>
              <a:t> </a:t>
            </a:r>
            <a:r>
              <a:rPr lang="fi-FI" sz="1800" dirty="0" err="1"/>
              <a:t>will</a:t>
            </a:r>
            <a:r>
              <a:rPr lang="fi-FI" sz="1800" dirty="0"/>
              <a:t> </a:t>
            </a:r>
            <a:r>
              <a:rPr lang="fi-FI" sz="1800" dirty="0" err="1"/>
              <a:t>be</a:t>
            </a:r>
            <a:r>
              <a:rPr lang="fi-FI" sz="1800" dirty="0"/>
              <a:t> </a:t>
            </a:r>
            <a:r>
              <a:rPr lang="fi-FI" sz="1800" dirty="0" err="1"/>
              <a:t>commissioned</a:t>
            </a:r>
            <a:r>
              <a:rPr lang="fi-FI" sz="1800" dirty="0"/>
              <a:t> in </a:t>
            </a:r>
            <a:r>
              <a:rPr lang="fi-FI" sz="1800"/>
              <a:t>March </a:t>
            </a:r>
            <a:r>
              <a:rPr lang="fi-FI" sz="1800" dirty="0"/>
              <a:t>2021</a:t>
            </a:r>
          </a:p>
          <a:p>
            <a:r>
              <a:rPr lang="fi-FI" sz="1800" dirty="0"/>
              <a:t>The </a:t>
            </a:r>
            <a:r>
              <a:rPr lang="fi-FI" sz="1800" dirty="0" err="1"/>
              <a:t>test</a:t>
            </a:r>
            <a:r>
              <a:rPr lang="fi-FI" sz="1800" dirty="0"/>
              <a:t> </a:t>
            </a:r>
            <a:r>
              <a:rPr lang="fi-FI" sz="1800" dirty="0" err="1"/>
              <a:t>truns</a:t>
            </a:r>
            <a:r>
              <a:rPr lang="fi-FI" sz="1800" dirty="0"/>
              <a:t> </a:t>
            </a:r>
            <a:r>
              <a:rPr lang="fi-FI" sz="1800" dirty="0" err="1"/>
              <a:t>will</a:t>
            </a:r>
            <a:r>
              <a:rPr lang="fi-FI" sz="1800" dirty="0"/>
              <a:t> </a:t>
            </a:r>
            <a:r>
              <a:rPr lang="fi-FI" sz="1800" dirty="0" err="1"/>
              <a:t>be</a:t>
            </a:r>
            <a:r>
              <a:rPr lang="fi-FI" sz="1800" dirty="0"/>
              <a:t> </a:t>
            </a:r>
            <a:r>
              <a:rPr lang="fi-FI" sz="1800" dirty="0" err="1"/>
              <a:t>performed</a:t>
            </a:r>
            <a:r>
              <a:rPr lang="fi-FI" sz="1800" dirty="0"/>
              <a:t> on a </a:t>
            </a:r>
            <a:r>
              <a:rPr lang="fi-FI" sz="1800" dirty="0" err="1"/>
              <a:t>route</a:t>
            </a:r>
            <a:r>
              <a:rPr lang="fi-FI" sz="1800" dirty="0"/>
              <a:t> </a:t>
            </a:r>
            <a:r>
              <a:rPr lang="fi-FI" sz="1800" dirty="0" err="1"/>
              <a:t>between</a:t>
            </a:r>
            <a:r>
              <a:rPr lang="fi-FI" sz="1800" dirty="0"/>
              <a:t> Itsenäisyydenkatu </a:t>
            </a:r>
            <a:r>
              <a:rPr lang="fi-FI" sz="1800" dirty="0" err="1"/>
              <a:t>railway</a:t>
            </a:r>
            <a:r>
              <a:rPr lang="fi-FI" sz="1800" dirty="0"/>
              <a:t> </a:t>
            </a:r>
            <a:r>
              <a:rPr lang="fi-FI" sz="1800" dirty="0" err="1"/>
              <a:t>tunnel</a:t>
            </a:r>
            <a:r>
              <a:rPr lang="fi-FI" sz="1800" dirty="0"/>
              <a:t> and </a:t>
            </a:r>
            <a:r>
              <a:rPr lang="fi-FI" sz="1800" dirty="0" err="1"/>
              <a:t>Pyynikintori</a:t>
            </a:r>
            <a:r>
              <a:rPr lang="fi-FI" sz="1800" dirty="0"/>
              <a:t> (</a:t>
            </a:r>
            <a:r>
              <a:rPr lang="fi-FI" sz="1800" dirty="0" err="1"/>
              <a:t>Hämeenkatu</a:t>
            </a:r>
            <a:r>
              <a:rPr lang="fi-FI" sz="1800" dirty="0"/>
              <a:t> and Pirkankatu)</a:t>
            </a:r>
          </a:p>
          <a:p>
            <a:r>
              <a:rPr lang="fi-FI" sz="1800" dirty="0" err="1"/>
              <a:t>Sometimes</a:t>
            </a:r>
            <a:r>
              <a:rPr lang="fi-FI" sz="1800" dirty="0"/>
              <a:t> the </a:t>
            </a:r>
            <a:r>
              <a:rPr lang="fi-FI" sz="1800" dirty="0" err="1"/>
              <a:t>tram</a:t>
            </a:r>
            <a:r>
              <a:rPr lang="fi-FI" sz="1800" dirty="0"/>
              <a:t> </a:t>
            </a:r>
            <a:r>
              <a:rPr lang="fi-FI" sz="1800" dirty="0" err="1"/>
              <a:t>moves</a:t>
            </a:r>
            <a:r>
              <a:rPr lang="fi-FI" sz="1800" dirty="0"/>
              <a:t> at </a:t>
            </a:r>
            <a:r>
              <a:rPr lang="fi-FI" sz="1800" dirty="0" err="1"/>
              <a:t>walking</a:t>
            </a:r>
            <a:r>
              <a:rPr lang="fi-FI" sz="1800" dirty="0"/>
              <a:t> </a:t>
            </a:r>
            <a:r>
              <a:rPr lang="fi-FI" sz="1800" dirty="0" err="1"/>
              <a:t>speed</a:t>
            </a:r>
            <a:r>
              <a:rPr lang="fi-FI" sz="1800" dirty="0"/>
              <a:t>, </a:t>
            </a:r>
            <a:r>
              <a:rPr lang="fi-FI" sz="1800" dirty="0" err="1"/>
              <a:t>sometimes</a:t>
            </a:r>
            <a:r>
              <a:rPr lang="fi-FI" sz="1800" dirty="0"/>
              <a:t> as </a:t>
            </a:r>
            <a:r>
              <a:rPr lang="fi-FI" sz="1800" dirty="0" err="1"/>
              <a:t>fast</a:t>
            </a:r>
            <a:r>
              <a:rPr lang="fi-FI" sz="1800" dirty="0"/>
              <a:t> as </a:t>
            </a:r>
            <a:r>
              <a:rPr lang="fi-FI" sz="1800" dirty="0" err="1"/>
              <a:t>other</a:t>
            </a:r>
            <a:r>
              <a:rPr lang="fi-FI" sz="1800" dirty="0"/>
              <a:t> </a:t>
            </a:r>
            <a:r>
              <a:rPr lang="fi-FI" sz="1800" dirty="0" err="1"/>
              <a:t>vehicles</a:t>
            </a:r>
            <a:endParaRPr lang="fi-FI" sz="1800" dirty="0"/>
          </a:p>
          <a:p>
            <a:r>
              <a:rPr lang="en-US" sz="1800" dirty="0"/>
              <a:t>In addition to trams, maintenance vehicles also move on the track</a:t>
            </a:r>
            <a:r>
              <a:rPr lang="en-GB" sz="1800" dirty="0"/>
              <a:t>, so </a:t>
            </a:r>
            <a:r>
              <a:rPr lang="en-GB" sz="1800" b="1" dirty="0"/>
              <a:t>always be careful when crossing the track</a:t>
            </a:r>
            <a:r>
              <a:rPr lang="en-GB" sz="1800" dirty="0"/>
              <a:t>!</a:t>
            </a:r>
            <a:endParaRPr lang="en-GB" sz="1800" b="1" dirty="0"/>
          </a:p>
          <a:p>
            <a:endParaRPr lang="fi-FI" sz="1800" dirty="0"/>
          </a:p>
          <a:p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0216" y="5314026"/>
            <a:ext cx="1109547" cy="1703389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3B25C31F-DB79-4BF1-8325-81EEE32427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739" y="1284784"/>
            <a:ext cx="7023475" cy="5118187"/>
          </a:xfrm>
          <a:prstGeom prst="rect">
            <a:avLst/>
          </a:prstGeom>
        </p:spPr>
      </p:pic>
      <p:sp>
        <p:nvSpPr>
          <p:cNvPr id="6" name="Speech Bubble: Oval 9">
            <a:extLst>
              <a:ext uri="{FF2B5EF4-FFF2-40B4-BE49-F238E27FC236}">
                <a16:creationId xmlns:a16="http://schemas.microsoft.com/office/drawing/2014/main" id="{7AE2A4DC-73DC-435D-BD66-9A4F216176C6}"/>
              </a:ext>
            </a:extLst>
          </p:cNvPr>
          <p:cNvSpPr/>
          <p:nvPr/>
        </p:nvSpPr>
        <p:spPr>
          <a:xfrm flipH="1">
            <a:off x="5527378" y="4941168"/>
            <a:ext cx="2802291" cy="987301"/>
          </a:xfrm>
          <a:prstGeom prst="wedgeEllipseCallout">
            <a:avLst>
              <a:gd name="adj1" fmla="val -30878"/>
              <a:gd name="adj2" fmla="val 50600"/>
            </a:avLst>
          </a:prstGeom>
          <a:solidFill>
            <a:srgbClr val="1F2B7F"/>
          </a:solidFill>
          <a:ln>
            <a:solidFill>
              <a:srgbClr val="1F2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Arial Black" panose="020B0A04020102020204" pitchFamily="34" charset="0"/>
              </a:rPr>
              <a:t>Spot the tram on a test run!</a:t>
            </a:r>
          </a:p>
        </p:txBody>
      </p:sp>
    </p:spTree>
    <p:extLst>
      <p:ext uri="{BB962C8B-B14F-4D97-AF65-F5344CB8AC3E}">
        <p14:creationId xmlns:p14="http://schemas.microsoft.com/office/powerpoint/2010/main" val="209146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7306743" y="676672"/>
            <a:ext cx="4189412" cy="880120"/>
          </a:xfrm>
        </p:spPr>
        <p:txBody>
          <a:bodyPr/>
          <a:lstStyle/>
          <a:p>
            <a:r>
              <a:rPr lang="fi-FI" dirty="0" err="1"/>
              <a:t>Test</a:t>
            </a:r>
            <a:r>
              <a:rPr lang="fi-FI" dirty="0"/>
              <a:t> </a:t>
            </a:r>
            <a:r>
              <a:rPr lang="fi-FI" dirty="0" err="1"/>
              <a:t>run</a:t>
            </a:r>
            <a:r>
              <a:rPr lang="fi-FI" dirty="0"/>
              <a:t> </a:t>
            </a:r>
            <a:r>
              <a:rPr lang="fi-FI" dirty="0" err="1"/>
              <a:t>route</a:t>
            </a:r>
            <a:r>
              <a:rPr lang="fi-FI" dirty="0"/>
              <a:t> 6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14"/>
          </p:nvPr>
        </p:nvSpPr>
        <p:spPr>
          <a:xfrm>
            <a:off x="7369740" y="1469317"/>
            <a:ext cx="4063417" cy="4984576"/>
          </a:xfrm>
        </p:spPr>
        <p:txBody>
          <a:bodyPr>
            <a:normAutofit/>
          </a:bodyPr>
          <a:lstStyle/>
          <a:p>
            <a:r>
              <a:rPr lang="fi-FI" sz="1800" dirty="0"/>
              <a:t>The </a:t>
            </a:r>
            <a:r>
              <a:rPr lang="fi-FI" sz="1800" dirty="0" err="1"/>
              <a:t>test</a:t>
            </a:r>
            <a:r>
              <a:rPr lang="fi-FI" sz="1800" dirty="0"/>
              <a:t> </a:t>
            </a:r>
            <a:r>
              <a:rPr lang="fi-FI" sz="1800" dirty="0" err="1"/>
              <a:t>run</a:t>
            </a:r>
            <a:r>
              <a:rPr lang="fi-FI" sz="1800" dirty="0"/>
              <a:t> </a:t>
            </a:r>
            <a:r>
              <a:rPr lang="fi-FI" sz="1800" dirty="0" err="1"/>
              <a:t>area</a:t>
            </a:r>
            <a:r>
              <a:rPr lang="fi-FI" sz="1800" dirty="0"/>
              <a:t> </a:t>
            </a:r>
            <a:r>
              <a:rPr lang="fi-FI" sz="1800" dirty="0" err="1"/>
              <a:t>will</a:t>
            </a:r>
            <a:r>
              <a:rPr lang="fi-FI" sz="1800" dirty="0"/>
              <a:t> </a:t>
            </a:r>
            <a:r>
              <a:rPr lang="fi-FI" sz="1800" dirty="0" err="1"/>
              <a:t>be</a:t>
            </a:r>
            <a:r>
              <a:rPr lang="fi-FI" sz="1800" dirty="0"/>
              <a:t> </a:t>
            </a:r>
            <a:r>
              <a:rPr lang="fi-FI" sz="1800" dirty="0" err="1"/>
              <a:t>commissioned</a:t>
            </a:r>
            <a:r>
              <a:rPr lang="fi-FI" sz="1800" dirty="0"/>
              <a:t> in </a:t>
            </a:r>
            <a:r>
              <a:rPr lang="fi-FI" sz="1800" dirty="0" err="1"/>
              <a:t>July</a:t>
            </a:r>
            <a:r>
              <a:rPr lang="fi-FI" sz="1800" dirty="0"/>
              <a:t> 2021</a:t>
            </a:r>
          </a:p>
          <a:p>
            <a:r>
              <a:rPr lang="fi-FI" sz="1800" dirty="0"/>
              <a:t>The </a:t>
            </a:r>
            <a:r>
              <a:rPr lang="fi-FI" sz="1800" dirty="0" err="1"/>
              <a:t>test</a:t>
            </a:r>
            <a:r>
              <a:rPr lang="fi-FI" sz="1800" dirty="0"/>
              <a:t> </a:t>
            </a:r>
            <a:r>
              <a:rPr lang="fi-FI" sz="1800" dirty="0" err="1"/>
              <a:t>truns</a:t>
            </a:r>
            <a:r>
              <a:rPr lang="fi-FI" sz="1800" dirty="0"/>
              <a:t> </a:t>
            </a:r>
            <a:r>
              <a:rPr lang="fi-FI" sz="1800" dirty="0" err="1"/>
              <a:t>will</a:t>
            </a:r>
            <a:r>
              <a:rPr lang="fi-FI" sz="1800" dirty="0"/>
              <a:t> </a:t>
            </a:r>
            <a:r>
              <a:rPr lang="fi-FI" sz="1800" dirty="0" err="1"/>
              <a:t>be</a:t>
            </a:r>
            <a:r>
              <a:rPr lang="fi-FI" sz="1800" dirty="0"/>
              <a:t> </a:t>
            </a:r>
            <a:r>
              <a:rPr lang="fi-FI" sz="1800" dirty="0" err="1"/>
              <a:t>performed</a:t>
            </a:r>
            <a:r>
              <a:rPr lang="fi-FI" sz="1800" dirty="0"/>
              <a:t> on Hatanpään valtatie</a:t>
            </a:r>
          </a:p>
          <a:p>
            <a:r>
              <a:rPr lang="fi-FI" sz="1800" dirty="0" err="1"/>
              <a:t>Sometimes</a:t>
            </a:r>
            <a:r>
              <a:rPr lang="fi-FI" sz="1800" dirty="0"/>
              <a:t> the </a:t>
            </a:r>
            <a:r>
              <a:rPr lang="fi-FI" sz="1800" dirty="0" err="1"/>
              <a:t>tram</a:t>
            </a:r>
            <a:r>
              <a:rPr lang="fi-FI" sz="1800" dirty="0"/>
              <a:t> </a:t>
            </a:r>
            <a:r>
              <a:rPr lang="fi-FI" sz="1800" dirty="0" err="1"/>
              <a:t>moves</a:t>
            </a:r>
            <a:r>
              <a:rPr lang="fi-FI" sz="1800" dirty="0"/>
              <a:t> at </a:t>
            </a:r>
            <a:r>
              <a:rPr lang="fi-FI" sz="1800" dirty="0" err="1"/>
              <a:t>walking</a:t>
            </a:r>
            <a:r>
              <a:rPr lang="fi-FI" sz="1800" dirty="0"/>
              <a:t> </a:t>
            </a:r>
            <a:r>
              <a:rPr lang="fi-FI" sz="1800" dirty="0" err="1"/>
              <a:t>speed</a:t>
            </a:r>
            <a:r>
              <a:rPr lang="fi-FI" sz="1800" dirty="0"/>
              <a:t>, </a:t>
            </a:r>
            <a:r>
              <a:rPr lang="fi-FI" sz="1800" dirty="0" err="1"/>
              <a:t>sometimes</a:t>
            </a:r>
            <a:r>
              <a:rPr lang="fi-FI" sz="1800" dirty="0"/>
              <a:t> as </a:t>
            </a:r>
            <a:r>
              <a:rPr lang="fi-FI" sz="1800" dirty="0" err="1"/>
              <a:t>fast</a:t>
            </a:r>
            <a:r>
              <a:rPr lang="fi-FI" sz="1800" dirty="0"/>
              <a:t> as </a:t>
            </a:r>
            <a:r>
              <a:rPr lang="fi-FI" sz="1800" dirty="0" err="1"/>
              <a:t>other</a:t>
            </a:r>
            <a:r>
              <a:rPr lang="fi-FI" sz="1800" dirty="0"/>
              <a:t> </a:t>
            </a:r>
            <a:r>
              <a:rPr lang="fi-FI" sz="1800" dirty="0" err="1"/>
              <a:t>vehicles</a:t>
            </a:r>
            <a:endParaRPr lang="fi-FI" sz="1800" dirty="0"/>
          </a:p>
          <a:p>
            <a:r>
              <a:rPr lang="en-US" sz="1800" dirty="0"/>
              <a:t>In addition to trams, maintenance vehicles also move on the track</a:t>
            </a:r>
            <a:r>
              <a:rPr lang="en-GB" sz="1800" dirty="0"/>
              <a:t>, so </a:t>
            </a:r>
            <a:r>
              <a:rPr lang="en-GB" sz="1800" b="1" dirty="0"/>
              <a:t>always be careful when crossing the track</a:t>
            </a:r>
            <a:r>
              <a:rPr lang="en-GB" sz="1800" dirty="0"/>
              <a:t>!</a:t>
            </a:r>
            <a:endParaRPr lang="en-GB" sz="1800" b="1" dirty="0"/>
          </a:p>
          <a:p>
            <a:endParaRPr lang="fi-FI" sz="1800" dirty="0"/>
          </a:p>
          <a:p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6743" y="5109584"/>
            <a:ext cx="1109547" cy="1703389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DE5E60E4-87C3-4003-AE0E-9CE6149C0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521" y="404664"/>
            <a:ext cx="5859366" cy="6049229"/>
          </a:xfrm>
          <a:prstGeom prst="rect">
            <a:avLst/>
          </a:prstGeom>
        </p:spPr>
      </p:pic>
      <p:sp>
        <p:nvSpPr>
          <p:cNvPr id="6" name="Speech Bubble: Oval 9">
            <a:extLst>
              <a:ext uri="{FF2B5EF4-FFF2-40B4-BE49-F238E27FC236}">
                <a16:creationId xmlns:a16="http://schemas.microsoft.com/office/drawing/2014/main" id="{7AE2A4DC-73DC-435D-BD66-9A4F216176C6}"/>
              </a:ext>
            </a:extLst>
          </p:cNvPr>
          <p:cNvSpPr/>
          <p:nvPr/>
        </p:nvSpPr>
        <p:spPr>
          <a:xfrm flipH="1">
            <a:off x="4871865" y="4615934"/>
            <a:ext cx="2802291" cy="987301"/>
          </a:xfrm>
          <a:prstGeom prst="wedgeEllipseCallout">
            <a:avLst>
              <a:gd name="adj1" fmla="val -30878"/>
              <a:gd name="adj2" fmla="val 50600"/>
            </a:avLst>
          </a:prstGeom>
          <a:solidFill>
            <a:srgbClr val="1F2B7F"/>
          </a:solidFill>
          <a:ln>
            <a:solidFill>
              <a:srgbClr val="1F2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Arial Black" panose="020B0A04020102020204" pitchFamily="34" charset="0"/>
              </a:rPr>
              <a:t>Spot the tram on a test run!</a:t>
            </a:r>
          </a:p>
        </p:txBody>
      </p:sp>
    </p:spTree>
    <p:extLst>
      <p:ext uri="{BB962C8B-B14F-4D97-AF65-F5344CB8AC3E}">
        <p14:creationId xmlns:p14="http://schemas.microsoft.com/office/powerpoint/2010/main" val="9256379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F7B9B5A-DF8E-45FA-937F-364C32F58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How do you know if you are along the test run route?</a:t>
            </a:r>
          </a:p>
        </p:txBody>
      </p:sp>
    </p:spTree>
    <p:extLst>
      <p:ext uri="{BB962C8B-B14F-4D97-AF65-F5344CB8AC3E}">
        <p14:creationId xmlns:p14="http://schemas.microsoft.com/office/powerpoint/2010/main" val="40021162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Traffic signallers guide road users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199" y="1700808"/>
            <a:ext cx="5689849" cy="4039236"/>
          </a:xfrm>
        </p:spPr>
        <p:txBody>
          <a:bodyPr/>
          <a:lstStyle/>
          <a:p>
            <a:r>
              <a:rPr lang="en-GB" b="1" dirty="0"/>
              <a:t>Traffic signallers</a:t>
            </a:r>
            <a:r>
              <a:rPr lang="en-GB" dirty="0"/>
              <a:t> guide all road users during test runs</a:t>
            </a:r>
          </a:p>
          <a:p>
            <a:r>
              <a:rPr lang="en-GB" b="1" dirty="0"/>
              <a:t>Always</a:t>
            </a:r>
            <a:r>
              <a:rPr lang="en-GB" dirty="0"/>
              <a:t> follow the guidance of the traffic signaller</a:t>
            </a:r>
          </a:p>
          <a:p>
            <a:r>
              <a:rPr lang="en-US" b="1" dirty="0"/>
              <a:t>Signs</a:t>
            </a:r>
            <a:r>
              <a:rPr lang="en-US" dirty="0"/>
              <a:t> will be put up along the new test run area to indicate that the tram is on the move</a:t>
            </a:r>
            <a:endParaRPr lang="en-GB" dirty="0"/>
          </a:p>
          <a:p>
            <a:endParaRPr lang="en-GB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096" y="2636912"/>
            <a:ext cx="4657748" cy="3103133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 rotWithShape="1">
          <a:blip r:embed="rId4"/>
          <a:srcRect l="30767" r="28213"/>
          <a:stretch/>
        </p:blipFill>
        <p:spPr>
          <a:xfrm>
            <a:off x="5231904" y="4869160"/>
            <a:ext cx="1440160" cy="1920992"/>
          </a:xfrm>
          <a:prstGeom prst="rect">
            <a:avLst/>
          </a:prstGeom>
        </p:spPr>
      </p:pic>
      <p:sp>
        <p:nvSpPr>
          <p:cNvPr id="8" name="Kuvatekstiellipsi 7"/>
          <p:cNvSpPr/>
          <p:nvPr/>
        </p:nvSpPr>
        <p:spPr>
          <a:xfrm>
            <a:off x="6240016" y="4373298"/>
            <a:ext cx="2427262" cy="991724"/>
          </a:xfrm>
          <a:prstGeom prst="wedgeEllipseCallout">
            <a:avLst>
              <a:gd name="adj1" fmla="val -33272"/>
              <a:gd name="adj2" fmla="val 61630"/>
            </a:avLst>
          </a:prstGeom>
          <a:solidFill>
            <a:srgbClr val="221D67"/>
          </a:solidFill>
          <a:ln>
            <a:solidFill>
              <a:srgbClr val="221D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Arial Black" panose="020B0A04020102020204" pitchFamily="34" charset="0"/>
              </a:rPr>
              <a:t>When a new test run area is put in operation, signs will be put up in the area</a:t>
            </a:r>
            <a:endParaRPr lang="fi-FI" sz="5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3360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F7B9B5A-DF8E-45FA-937F-364C32F58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do I cross the tramway safely?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1455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A007645D-AA8E-4F18-81B8-4BFEE633CC5F}"/>
              </a:ext>
            </a:extLst>
          </p:cNvPr>
          <p:cNvSpPr txBox="1">
            <a:spLocks/>
          </p:cNvSpPr>
          <p:nvPr/>
        </p:nvSpPr>
        <p:spPr>
          <a:xfrm>
            <a:off x="568635" y="1310814"/>
            <a:ext cx="9866312" cy="1512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GB" sz="2000" dirty="0"/>
              <a:t>Always cross the tramway only at </a:t>
            </a:r>
            <a:r>
              <a:rPr lang="en-GB" sz="2000" b="1" dirty="0"/>
              <a:t>pedestrian crossings or designated crossovers</a:t>
            </a:r>
          </a:p>
          <a:p>
            <a:r>
              <a:rPr lang="en-GB" sz="2000" b="1" dirty="0"/>
              <a:t>BEFORE CROSSING, REMEMBER: Stop – look – listen – look – walk!</a:t>
            </a:r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AD85A1D1-6AB0-4C40-800A-444219523063}"/>
              </a:ext>
            </a:extLst>
          </p:cNvPr>
          <p:cNvSpPr txBox="1">
            <a:spLocks/>
          </p:cNvSpPr>
          <p:nvPr/>
        </p:nvSpPr>
        <p:spPr>
          <a:xfrm>
            <a:off x="568635" y="519787"/>
            <a:ext cx="7490049" cy="6960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221D67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Crossing the tramway safely</a:t>
            </a:r>
          </a:p>
        </p:txBody>
      </p:sp>
      <p:sp>
        <p:nvSpPr>
          <p:cNvPr id="8" name="Tekstiruutu 7"/>
          <p:cNvSpPr txBox="1"/>
          <p:nvPr/>
        </p:nvSpPr>
        <p:spPr>
          <a:xfrm>
            <a:off x="568635" y="2784048"/>
            <a:ext cx="50405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b="1" dirty="0">
                <a:solidFill>
                  <a:srgbClr val="221D67"/>
                </a:solidFill>
              </a:rPr>
              <a:t>PEDESTRIAN CROSSINGS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221D67"/>
                </a:solidFill>
              </a:rPr>
              <a:t>At </a:t>
            </a:r>
            <a:r>
              <a:rPr lang="fi-FI" dirty="0" err="1">
                <a:solidFill>
                  <a:srgbClr val="221D67"/>
                </a:solidFill>
              </a:rPr>
              <a:t>pedestrian</a:t>
            </a:r>
            <a:r>
              <a:rPr lang="fi-FI" dirty="0">
                <a:solidFill>
                  <a:srgbClr val="221D67"/>
                </a:solidFill>
              </a:rPr>
              <a:t> </a:t>
            </a:r>
            <a:r>
              <a:rPr lang="fi-FI" dirty="0" err="1">
                <a:solidFill>
                  <a:srgbClr val="221D67"/>
                </a:solidFill>
              </a:rPr>
              <a:t>crossings</a:t>
            </a:r>
            <a:r>
              <a:rPr lang="fi-FI" dirty="0">
                <a:solidFill>
                  <a:srgbClr val="221D67"/>
                </a:solidFill>
              </a:rPr>
              <a:t>, </a:t>
            </a:r>
            <a:r>
              <a:rPr lang="fi-FI" dirty="0" err="1">
                <a:solidFill>
                  <a:srgbClr val="221D67"/>
                </a:solidFill>
              </a:rPr>
              <a:t>pavement</a:t>
            </a:r>
            <a:r>
              <a:rPr lang="fi-FI" dirty="0">
                <a:solidFill>
                  <a:srgbClr val="221D67"/>
                </a:solidFill>
              </a:rPr>
              <a:t> </a:t>
            </a:r>
            <a:r>
              <a:rPr lang="fi-FI" dirty="0" err="1">
                <a:solidFill>
                  <a:srgbClr val="221D67"/>
                </a:solidFill>
              </a:rPr>
              <a:t>markings</a:t>
            </a:r>
            <a:r>
              <a:rPr lang="fi-FI" dirty="0">
                <a:solidFill>
                  <a:srgbClr val="221D67"/>
                </a:solidFill>
              </a:rPr>
              <a:t> </a:t>
            </a:r>
            <a:r>
              <a:rPr lang="en-US" dirty="0">
                <a:solidFill>
                  <a:srgbClr val="221D67"/>
                </a:solidFill>
              </a:rPr>
              <a:t>(a zebra crossing) run across the road and track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21D67"/>
                </a:solidFill>
              </a:rPr>
              <a:t>Usually, there are also traffic lights at a pedestrian crossing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21D67"/>
                </a:solidFill>
              </a:rPr>
              <a:t>Trams and other vehicles  must give way to pedestrians on a zebra crossing</a:t>
            </a:r>
            <a:endParaRPr lang="fi-FI" b="1" dirty="0">
              <a:solidFill>
                <a:srgbClr val="221D67"/>
              </a:solidFill>
            </a:endParaRPr>
          </a:p>
        </p:txBody>
      </p:sp>
      <p:sp>
        <p:nvSpPr>
          <p:cNvPr id="9" name="Sisällön paikkamerkki 3"/>
          <p:cNvSpPr>
            <a:spLocks noGrp="1"/>
          </p:cNvSpPr>
          <p:nvPr>
            <p:ph idx="1"/>
          </p:nvPr>
        </p:nvSpPr>
        <p:spPr>
          <a:xfrm>
            <a:off x="5915495" y="2773630"/>
            <a:ext cx="5502222" cy="2660370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rgbClr val="221D67"/>
                </a:solidFill>
              </a:rPr>
              <a:t>DESIGNATED CROSSOVERS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rgbClr val="221D67"/>
                </a:solidFill>
              </a:rPr>
              <a:t>At </a:t>
            </a:r>
            <a:r>
              <a:rPr lang="fi-FI" sz="1800" dirty="0" err="1">
                <a:solidFill>
                  <a:srgbClr val="221D67"/>
                </a:solidFill>
              </a:rPr>
              <a:t>designated</a:t>
            </a:r>
            <a:r>
              <a:rPr lang="fi-FI" sz="1800" dirty="0">
                <a:solidFill>
                  <a:srgbClr val="221D67"/>
                </a:solidFill>
              </a:rPr>
              <a:t> </a:t>
            </a:r>
            <a:r>
              <a:rPr lang="fi-FI" sz="1800" dirty="0" err="1">
                <a:solidFill>
                  <a:srgbClr val="221D67"/>
                </a:solidFill>
              </a:rPr>
              <a:t>crossovers</a:t>
            </a:r>
            <a:r>
              <a:rPr lang="fi-FI" sz="1800" dirty="0">
                <a:solidFill>
                  <a:srgbClr val="221D67"/>
                </a:solidFill>
              </a:rPr>
              <a:t>, </a:t>
            </a:r>
            <a:r>
              <a:rPr lang="fi-FI" sz="1800" dirty="0" err="1">
                <a:solidFill>
                  <a:srgbClr val="221D67"/>
                </a:solidFill>
              </a:rPr>
              <a:t>there</a:t>
            </a:r>
            <a:r>
              <a:rPr lang="fi-FI" sz="1800" dirty="0">
                <a:solidFill>
                  <a:srgbClr val="221D67"/>
                </a:solidFill>
              </a:rPr>
              <a:t> are no </a:t>
            </a:r>
            <a:r>
              <a:rPr lang="fi-FI" sz="1800" dirty="0" err="1">
                <a:solidFill>
                  <a:srgbClr val="221D67"/>
                </a:solidFill>
              </a:rPr>
              <a:t>pavement</a:t>
            </a:r>
            <a:r>
              <a:rPr lang="fi-FI" sz="1800" dirty="0">
                <a:solidFill>
                  <a:srgbClr val="221D67"/>
                </a:solidFill>
              </a:rPr>
              <a:t> </a:t>
            </a:r>
            <a:r>
              <a:rPr lang="fi-FI" sz="1800" dirty="0" err="1">
                <a:solidFill>
                  <a:srgbClr val="221D67"/>
                </a:solidFill>
              </a:rPr>
              <a:t>markings</a:t>
            </a:r>
            <a:r>
              <a:rPr lang="fi-FI" sz="1800" dirty="0">
                <a:solidFill>
                  <a:srgbClr val="221D67"/>
                </a:solidFill>
              </a:rPr>
              <a:t> </a:t>
            </a:r>
            <a:r>
              <a:rPr lang="fi-FI" sz="1800" dirty="0" err="1">
                <a:solidFill>
                  <a:srgbClr val="221D67"/>
                </a:solidFill>
              </a:rPr>
              <a:t>running</a:t>
            </a:r>
            <a:r>
              <a:rPr lang="fi-FI" sz="1800" dirty="0">
                <a:solidFill>
                  <a:srgbClr val="221D67"/>
                </a:solidFill>
              </a:rPr>
              <a:t> </a:t>
            </a:r>
            <a:r>
              <a:rPr lang="fi-FI" sz="1800" dirty="0" err="1">
                <a:solidFill>
                  <a:srgbClr val="221D67"/>
                </a:solidFill>
              </a:rPr>
              <a:t>across</a:t>
            </a:r>
            <a:r>
              <a:rPr lang="fi-FI" sz="1800" dirty="0">
                <a:solidFill>
                  <a:srgbClr val="221D67"/>
                </a:solidFill>
              </a:rPr>
              <a:t> the </a:t>
            </a:r>
            <a:r>
              <a:rPr lang="fi-FI" sz="1800" dirty="0" err="1">
                <a:solidFill>
                  <a:srgbClr val="221D67"/>
                </a:solidFill>
              </a:rPr>
              <a:t>road</a:t>
            </a:r>
            <a:r>
              <a:rPr lang="fi-FI" sz="1800" dirty="0">
                <a:solidFill>
                  <a:srgbClr val="221D67"/>
                </a:solidFill>
              </a:rPr>
              <a:t> and </a:t>
            </a:r>
            <a:r>
              <a:rPr lang="fi-FI" sz="1800" dirty="0" err="1">
                <a:solidFill>
                  <a:srgbClr val="221D67"/>
                </a:solidFill>
              </a:rPr>
              <a:t>track</a:t>
            </a:r>
            <a:endParaRPr lang="fi-FI" sz="1800" dirty="0">
              <a:solidFill>
                <a:srgbClr val="221D67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221D67"/>
                </a:solidFill>
              </a:rPr>
              <a:t>At designated crossovers, pedestrians must give way to </a:t>
            </a:r>
            <a:r>
              <a:rPr lang="en-US" sz="2000" dirty="0">
                <a:solidFill>
                  <a:srgbClr val="221D67"/>
                </a:solidFill>
              </a:rPr>
              <a:t>trams, buses and other approaching vehicles</a:t>
            </a:r>
            <a:endParaRPr lang="fi-FI" sz="2000" dirty="0">
              <a:solidFill>
                <a:srgbClr val="221D67"/>
              </a:solidFill>
            </a:endParaRPr>
          </a:p>
        </p:txBody>
      </p:sp>
      <p:pic>
        <p:nvPicPr>
          <p:cNvPr id="10" name="Kuva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16" y="4950308"/>
            <a:ext cx="4029805" cy="1731414"/>
          </a:xfrm>
          <a:prstGeom prst="rect">
            <a:avLst/>
          </a:prstGeom>
        </p:spPr>
      </p:pic>
      <p:pic>
        <p:nvPicPr>
          <p:cNvPr id="11" name="Kuva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4932018"/>
            <a:ext cx="4718713" cy="174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3069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A007645D-AA8E-4F18-81B8-4BFEE633CC5F}"/>
              </a:ext>
            </a:extLst>
          </p:cNvPr>
          <p:cNvSpPr txBox="1">
            <a:spLocks/>
          </p:cNvSpPr>
          <p:nvPr/>
        </p:nvSpPr>
        <p:spPr>
          <a:xfrm>
            <a:off x="335360" y="1113262"/>
            <a:ext cx="5024861" cy="44644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1600" dirty="0"/>
              <a:t>Remember that the track is not a place for playing or hanging about</a:t>
            </a:r>
          </a:p>
          <a:p>
            <a:pPr lvl="0"/>
            <a:r>
              <a:rPr lang="en-US" sz="1600" dirty="0"/>
              <a:t>Never take photos or selfies on the track</a:t>
            </a:r>
          </a:p>
          <a:p>
            <a:pPr lvl="0"/>
            <a:r>
              <a:rPr lang="en-US" sz="1600" dirty="0"/>
              <a:t>Always follow the guidance of the traffic </a:t>
            </a:r>
            <a:r>
              <a:rPr lang="en-US" sz="1600" dirty="0" err="1"/>
              <a:t>signaller</a:t>
            </a:r>
            <a:endParaRPr lang="en-US" sz="1600" dirty="0"/>
          </a:p>
          <a:p>
            <a:pPr lvl="0"/>
            <a:r>
              <a:rPr lang="en-GB" sz="1600" dirty="0"/>
              <a:t>The tram </a:t>
            </a:r>
            <a:r>
              <a:rPr lang="en-GB" sz="1600" b="1" dirty="0"/>
              <a:t>can’t swerve around you</a:t>
            </a:r>
            <a:r>
              <a:rPr lang="en-GB" sz="1600" dirty="0"/>
              <a:t>, because it runs on tracks</a:t>
            </a:r>
          </a:p>
          <a:p>
            <a:pPr lvl="0"/>
            <a:r>
              <a:rPr lang="en-GB" sz="1600" dirty="0"/>
              <a:t>The tram </a:t>
            </a:r>
            <a:r>
              <a:rPr lang="en-GB" sz="1600" b="1" dirty="0"/>
              <a:t>is silent, </a:t>
            </a:r>
            <a:r>
              <a:rPr lang="en-GB" sz="1600" dirty="0"/>
              <a:t>so you don’t necessarily hear it in advance</a:t>
            </a:r>
          </a:p>
          <a:p>
            <a:pPr lvl="0"/>
            <a:r>
              <a:rPr lang="en-GB" sz="1600" dirty="0"/>
              <a:t>A tram weighs about the same as ten elephants! That amount of steel is </a:t>
            </a:r>
            <a:r>
              <a:rPr lang="en-GB" sz="1600" b="1" dirty="0"/>
              <a:t>very slow to </a:t>
            </a:r>
            <a:r>
              <a:rPr lang="en-US" sz="1600" b="1" dirty="0"/>
              <a:t>stop</a:t>
            </a:r>
            <a:r>
              <a:rPr lang="en-US" sz="1600" dirty="0"/>
              <a:t>, even when the brakes are slammed on</a:t>
            </a:r>
          </a:p>
          <a:p>
            <a:pPr lvl="0"/>
            <a:r>
              <a:rPr lang="en-US" sz="1600" dirty="0"/>
              <a:t>In addition to trams, maintenance vehicles also move on the track</a:t>
            </a:r>
            <a:r>
              <a:rPr lang="en-GB" sz="1600" dirty="0"/>
              <a:t>, so </a:t>
            </a:r>
            <a:r>
              <a:rPr lang="en-GB" sz="1600" b="1" dirty="0"/>
              <a:t>always be careful when crossing the track</a:t>
            </a:r>
            <a:r>
              <a:rPr lang="en-GB" sz="1600" dirty="0"/>
              <a:t>!</a:t>
            </a:r>
            <a:endParaRPr lang="en-GB" sz="16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474FF7-1C86-4FB1-B829-7532D7D9B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0342" y="3608038"/>
            <a:ext cx="506511" cy="358077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AD85A1D1-6AB0-4C40-800A-444219523063}"/>
              </a:ext>
            </a:extLst>
          </p:cNvPr>
          <p:cNvSpPr txBox="1">
            <a:spLocks/>
          </p:cNvSpPr>
          <p:nvPr/>
        </p:nvSpPr>
        <p:spPr>
          <a:xfrm>
            <a:off x="767408" y="404664"/>
            <a:ext cx="4249689" cy="6960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221D67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Remember!</a:t>
            </a:r>
          </a:p>
        </p:txBody>
      </p:sp>
      <p:pic>
        <p:nvPicPr>
          <p:cNvPr id="3" name="Kuvan paikkamerkki 2"/>
          <p:cNvPicPr>
            <a:picLocks noGrp="1" noChangeAspect="1"/>
          </p:cNvPicPr>
          <p:nvPr>
            <p:ph type="pic" idx="1"/>
          </p:nvPr>
        </p:nvPicPr>
        <p:blipFill>
          <a:blip r:embed="rId4"/>
          <a:srcRect t="22" b="22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6114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Thank you!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5153025" y="4625410"/>
            <a:ext cx="5047431" cy="1096122"/>
          </a:xfrm>
        </p:spPr>
        <p:txBody>
          <a:bodyPr/>
          <a:lstStyle/>
          <a:p>
            <a:r>
              <a:rPr lang="en-GB" dirty="0"/>
              <a:t>Let’s stay safe in traffic together!</a:t>
            </a:r>
          </a:p>
        </p:txBody>
      </p:sp>
      <p:pic>
        <p:nvPicPr>
          <p:cNvPr id="5" name="Picture 4" descr="A close up of a toy&#10;&#10;Description automatically generated">
            <a:extLst>
              <a:ext uri="{FF2B5EF4-FFF2-40B4-BE49-F238E27FC236}">
                <a16:creationId xmlns:a16="http://schemas.microsoft.com/office/drawing/2014/main" id="{A272F349-ACA2-441D-A315-8222B7F9F4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37049">
            <a:off x="9964652" y="2900473"/>
            <a:ext cx="2251663" cy="3683917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17049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Useful links and videos for teachers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199" y="1700808"/>
            <a:ext cx="10586393" cy="3861068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GB" sz="2900" dirty="0">
                <a:latin typeface="Arial Black" panose="020B0A04020102020204" pitchFamily="34" charset="0"/>
              </a:rPr>
              <a:t>Tampere Tramway traffic safety site</a:t>
            </a:r>
          </a:p>
          <a:p>
            <a:pPr marL="0" indent="0">
              <a:buNone/>
            </a:pPr>
            <a:r>
              <a:rPr lang="fi-FI" sz="2900" dirty="0">
                <a:hlinkClick r:id="rId2"/>
              </a:rPr>
              <a:t>https://www.tampereenratikka.fi/en/traffic-safety/</a:t>
            </a:r>
            <a:endParaRPr lang="fi-FI" sz="2900" dirty="0"/>
          </a:p>
          <a:p>
            <a:pPr marL="0" indent="0">
              <a:buNone/>
            </a:pPr>
            <a:br>
              <a:rPr lang="fi-FI" sz="2900" dirty="0">
                <a:latin typeface="Arial Black" panose="020B0A04020102020204" pitchFamily="34" charset="0"/>
              </a:rPr>
            </a:br>
            <a:r>
              <a:rPr lang="en-GB" sz="2900" dirty="0">
                <a:latin typeface="Arial Black" panose="020B0A04020102020204" pitchFamily="34" charset="0"/>
              </a:rPr>
              <a:t>Travelling by tram and bus:</a:t>
            </a:r>
          </a:p>
          <a:p>
            <a:pPr marL="0" indent="0">
              <a:buNone/>
            </a:pPr>
            <a:r>
              <a:rPr lang="en-GB" sz="2900" dirty="0" err="1"/>
              <a:t>Rasse</a:t>
            </a:r>
            <a:r>
              <a:rPr lang="en-GB" sz="2900" dirty="0"/>
              <a:t> the dog travels by Tampere Tram (in Finnish):  </a:t>
            </a:r>
            <a:r>
              <a:rPr lang="en-GB" sz="2900" dirty="0">
                <a:hlinkClick r:id="rId3"/>
              </a:rPr>
              <a:t>https://youtu.be/9z7BL0wucCM</a:t>
            </a:r>
            <a:r>
              <a:rPr lang="en-GB" sz="2900" dirty="0"/>
              <a:t> </a:t>
            </a:r>
          </a:p>
          <a:p>
            <a:pPr marL="0" indent="0">
              <a:buNone/>
            </a:pPr>
            <a:r>
              <a:rPr lang="en-GB" sz="2900" dirty="0" err="1"/>
              <a:t>Onni</a:t>
            </a:r>
            <a:r>
              <a:rPr lang="en-GB" sz="2900" dirty="0"/>
              <a:t> the bear travels by </a:t>
            </a:r>
            <a:r>
              <a:rPr lang="en-GB" sz="2900" dirty="0" err="1"/>
              <a:t>Nysse</a:t>
            </a:r>
            <a:r>
              <a:rPr lang="en-GB" sz="2900" dirty="0"/>
              <a:t> bus (in Finnish): </a:t>
            </a:r>
            <a:r>
              <a:rPr lang="en-GB" sz="2900" dirty="0">
                <a:hlinkClick r:id="rId4"/>
              </a:rPr>
              <a:t>https://youtu.be/zBGXAqfLbWY</a:t>
            </a:r>
            <a:r>
              <a:rPr lang="en-GB" sz="2900" dirty="0"/>
              <a:t> </a:t>
            </a:r>
          </a:p>
          <a:p>
            <a:pPr marL="0" indent="0">
              <a:buNone/>
            </a:pPr>
            <a:r>
              <a:rPr lang="en-GB" sz="2900" dirty="0"/>
              <a:t>Travelling by tram- animated movies (in Finnish): </a:t>
            </a:r>
            <a:r>
              <a:rPr lang="en-GB" sz="2900" dirty="0">
                <a:hlinkClick r:id="rId5"/>
              </a:rPr>
              <a:t>https://www.youtube.com/playlist?list=PLp4JPyWftiHUOCK86SxBfkYkQysugRLoL</a:t>
            </a:r>
            <a:r>
              <a:rPr lang="en-GB" sz="2900" dirty="0"/>
              <a:t> </a:t>
            </a:r>
          </a:p>
          <a:p>
            <a:pPr marL="0" indent="0">
              <a:buNone/>
            </a:pPr>
            <a:r>
              <a:rPr lang="en-GB" sz="2900" dirty="0"/>
              <a:t>Tram News (English subtitles available): </a:t>
            </a:r>
            <a:r>
              <a:rPr lang="en-GB" sz="2900" dirty="0">
                <a:hlinkClick r:id="rId6"/>
              </a:rPr>
              <a:t>https://www.youtube.com/watch?v=1qkOrG6gmH4&amp;t=39s</a:t>
            </a:r>
            <a:endParaRPr lang="en-GB" sz="2900" dirty="0"/>
          </a:p>
          <a:p>
            <a:pPr marL="0" indent="0">
              <a:buNone/>
            </a:pPr>
            <a:r>
              <a:rPr lang="en-GB" sz="2900" dirty="0"/>
              <a:t>R.A. Tikka and </a:t>
            </a:r>
            <a:r>
              <a:rPr lang="en-GB" sz="2900" dirty="0" err="1"/>
              <a:t>Ratikkabongari</a:t>
            </a:r>
            <a:r>
              <a:rPr lang="en-GB" sz="2900" dirty="0"/>
              <a:t> – The ABC of </a:t>
            </a:r>
            <a:r>
              <a:rPr lang="en-GB" sz="2900"/>
              <a:t>tram travel (</a:t>
            </a:r>
            <a:r>
              <a:rPr lang="en-GB" sz="2900" dirty="0"/>
              <a:t>English </a:t>
            </a:r>
            <a:r>
              <a:rPr lang="en-GB" sz="2900"/>
              <a:t>subtitles available): </a:t>
            </a:r>
            <a:r>
              <a:rPr lang="en-GB" sz="2900">
                <a:hlinkClick r:id="rId7"/>
              </a:rPr>
              <a:t>https://www.youtube.com/watch?v=3pqwARTMuVY&amp;t=16s</a:t>
            </a:r>
            <a:r>
              <a:rPr lang="en-GB" sz="2900"/>
              <a:t> </a:t>
            </a:r>
            <a:br>
              <a:rPr lang="en-GB" sz="2900" dirty="0"/>
            </a:br>
            <a:br>
              <a:rPr lang="en-GB" sz="2900" dirty="0"/>
            </a:br>
            <a:r>
              <a:rPr lang="en-GB" sz="2900" dirty="0">
                <a:latin typeface="Arial Black" panose="020B0A04020102020204" pitchFamily="34" charset="0"/>
              </a:rPr>
              <a:t>Traffic safety:</a:t>
            </a:r>
          </a:p>
          <a:p>
            <a:pPr marL="0" indent="0">
              <a:buNone/>
            </a:pPr>
            <a:r>
              <a:rPr lang="en-GB" sz="2900" dirty="0"/>
              <a:t>Crossing the tramway tracks (in Finnish): </a:t>
            </a:r>
            <a:r>
              <a:rPr lang="en-GB" sz="2900" dirty="0">
                <a:hlinkClick r:id="rId8"/>
              </a:rPr>
              <a:t>https://www.youtube.com/watch?v=HP8KR9HDhqE&amp;list=PLp4JPyWftiHUI-Zsyonj_ccMVOgbR38nG&amp;index=11</a:t>
            </a:r>
            <a:r>
              <a:rPr lang="en-GB" sz="2900" dirty="0"/>
              <a:t> </a:t>
            </a:r>
            <a:br>
              <a:rPr lang="en-GB" sz="2900" dirty="0"/>
            </a:br>
            <a:endParaRPr lang="en-GB" sz="2900" dirty="0"/>
          </a:p>
          <a:p>
            <a:pPr marL="0" indent="0">
              <a:buNone/>
            </a:pPr>
            <a:r>
              <a:rPr lang="en-GB" sz="2900" dirty="0">
                <a:latin typeface="Arial Black" panose="020B0A04020102020204" pitchFamily="34" charset="0"/>
              </a:rPr>
              <a:t>Track safety:</a:t>
            </a:r>
          </a:p>
          <a:p>
            <a:pPr marL="0" indent="0">
              <a:buNone/>
            </a:pPr>
            <a:r>
              <a:rPr lang="en-GB" sz="2900" dirty="0"/>
              <a:t>A video by the Finnish Transport Infrastructure Agency on track safety for secondary school children (in Finnish): </a:t>
            </a:r>
            <a:r>
              <a:rPr lang="en-GB" sz="2900" dirty="0">
                <a:hlinkClick r:id="rId9"/>
              </a:rPr>
              <a:t>https://youtu.be/p2UCXwtRBzs</a:t>
            </a:r>
            <a:r>
              <a:rPr lang="en-GB" sz="2900" dirty="0"/>
              <a:t>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09618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136" y="764704"/>
            <a:ext cx="4122068" cy="549609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Tampere Tramway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95400" y="1926980"/>
            <a:ext cx="6337920" cy="3569110"/>
          </a:xfrm>
        </p:spPr>
        <p:txBody>
          <a:bodyPr>
            <a:normAutofit lnSpcReduction="10000"/>
          </a:bodyPr>
          <a:lstStyle/>
          <a:p>
            <a:r>
              <a:rPr lang="en-GB" dirty="0"/>
              <a:t>The Tampere Tram is brand new, and it will be manufactured in </a:t>
            </a:r>
            <a:r>
              <a:rPr lang="en-GB" dirty="0" err="1"/>
              <a:t>Kajaani</a:t>
            </a:r>
            <a:r>
              <a:rPr lang="en-GB" dirty="0"/>
              <a:t>, Finland</a:t>
            </a:r>
          </a:p>
          <a:p>
            <a:r>
              <a:rPr lang="en-US" dirty="0"/>
              <a:t>The first tram was delivered to Tampere in May 2020</a:t>
            </a:r>
          </a:p>
          <a:p>
            <a:r>
              <a:rPr lang="en-US" dirty="0"/>
              <a:t>There will be a total of 20 new trams in the Tampere traffic</a:t>
            </a:r>
          </a:p>
          <a:p>
            <a:r>
              <a:rPr lang="en-GB" dirty="0"/>
              <a:t>One Tampere Tram can carry 264 passengers</a:t>
            </a:r>
          </a:p>
          <a:p>
            <a:r>
              <a:rPr lang="en-GB" dirty="0"/>
              <a:t>You can travel by tram and by bus using the same ticket</a:t>
            </a:r>
          </a:p>
        </p:txBody>
      </p:sp>
      <p:pic>
        <p:nvPicPr>
          <p:cNvPr id="6" name="Picture 2" descr="A close up of a toy&#10;&#10;Description automatically generated">
            <a:extLst>
              <a:ext uri="{FF2B5EF4-FFF2-40B4-BE49-F238E27FC236}">
                <a16:creationId xmlns:a16="http://schemas.microsoft.com/office/drawing/2014/main" id="{3BA3BC27-8219-41C3-B95F-5ED59C075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7110" y="4884980"/>
            <a:ext cx="2947433" cy="1658092"/>
          </a:xfrm>
          <a:prstGeom prst="rect">
            <a:avLst/>
          </a:prstGeom>
        </p:spPr>
      </p:pic>
      <p:sp>
        <p:nvSpPr>
          <p:cNvPr id="7" name="Speech Bubble: Oval 9">
            <a:extLst>
              <a:ext uri="{FF2B5EF4-FFF2-40B4-BE49-F238E27FC236}">
                <a16:creationId xmlns:a16="http://schemas.microsoft.com/office/drawing/2014/main" id="{7AE2A4DC-73DC-435D-BD66-9A4F216176C6}"/>
              </a:ext>
            </a:extLst>
          </p:cNvPr>
          <p:cNvSpPr/>
          <p:nvPr/>
        </p:nvSpPr>
        <p:spPr>
          <a:xfrm flipH="1">
            <a:off x="7060323" y="3789040"/>
            <a:ext cx="2171132" cy="1203325"/>
          </a:xfrm>
          <a:prstGeom prst="wedgeEllipseCallout">
            <a:avLst>
              <a:gd name="adj1" fmla="val -10827"/>
              <a:gd name="adj2" fmla="val 57647"/>
            </a:avLst>
          </a:prstGeom>
          <a:solidFill>
            <a:srgbClr val="1F2B7F"/>
          </a:solidFill>
          <a:ln>
            <a:solidFill>
              <a:srgbClr val="1F2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050" dirty="0">
                <a:latin typeface="Arial Black" panose="020B0A04020102020204" pitchFamily="34" charset="0"/>
              </a:rPr>
              <a:t>You can start travelling by tram on 9 August 2021.</a:t>
            </a:r>
            <a:endParaRPr lang="en-GB" sz="500" dirty="0">
              <a:solidFill>
                <a:prstClr val="white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898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800" dirty="0"/>
              <a:t>Tampere </a:t>
            </a:r>
            <a:r>
              <a:rPr lang="fi-FI" sz="2800" dirty="0" err="1"/>
              <a:t>Tram</a:t>
            </a:r>
            <a:endParaRPr lang="fi-FI" sz="2800" dirty="0"/>
          </a:p>
        </p:txBody>
      </p:sp>
      <p:sp>
        <p:nvSpPr>
          <p:cNvPr id="11" name="Tekstiruutu 10"/>
          <p:cNvSpPr txBox="1"/>
          <p:nvPr/>
        </p:nvSpPr>
        <p:spPr>
          <a:xfrm>
            <a:off x="6552468" y="1221085"/>
            <a:ext cx="2221257" cy="70788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000" dirty="0" err="1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Length</a:t>
            </a: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16.5 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000" dirty="0" err="1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Height</a:t>
            </a: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4.4 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000" dirty="0" err="1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Width</a:t>
            </a: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2.6 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Maximum </a:t>
            </a:r>
            <a:r>
              <a:rPr kumimoji="0" lang="fi-FI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total</a:t>
            </a:r>
            <a:r>
              <a:rPr kumimoji="0" lang="fi-FI" sz="1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i-FI" sz="1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mass</a:t>
            </a: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48 t</a:t>
            </a:r>
            <a:endParaRPr kumimoji="0" lang="fi-FI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8" name="Tekstiruutu 17"/>
          <p:cNvSpPr txBox="1"/>
          <p:nvPr/>
        </p:nvSpPr>
        <p:spPr>
          <a:xfrm>
            <a:off x="861770" y="3030206"/>
            <a:ext cx="4010093" cy="86177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000" noProof="0" dirty="0" err="1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Length</a:t>
            </a: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37.3 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000" dirty="0" err="1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Height</a:t>
            </a: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3.60 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000" dirty="0" err="1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Width</a:t>
            </a: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2.65 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000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Total </a:t>
            </a:r>
            <a:r>
              <a:rPr lang="fi-FI" sz="1000" dirty="0" err="1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mass</a:t>
            </a: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57.4 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altLang="en-US" sz="1000" dirty="0">
                <a:solidFill>
                  <a:prstClr val="black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Maximum </a:t>
            </a:r>
            <a:r>
              <a:rPr lang="fi-FI" altLang="en-US" sz="1000" dirty="0" err="1">
                <a:solidFill>
                  <a:prstClr val="black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total</a:t>
            </a:r>
            <a:r>
              <a:rPr lang="fi-FI" altLang="en-US" sz="1000" dirty="0">
                <a:solidFill>
                  <a:prstClr val="black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r>
              <a:rPr lang="fi-FI" altLang="en-US" sz="1000" dirty="0" err="1">
                <a:solidFill>
                  <a:prstClr val="black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mass</a:t>
            </a:r>
            <a:r>
              <a:rPr lang="fi-FI" altLang="en-US" sz="1000" dirty="0">
                <a:solidFill>
                  <a:prstClr val="black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r>
              <a:rPr kumimoji="0" lang="fi-FI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Times New Roman" panose="02020603050405020304" pitchFamily="18" charset="0"/>
                <a:cs typeface="+mn-cs"/>
              </a:rPr>
              <a:t>84.4 t (</a:t>
            </a:r>
            <a:r>
              <a:rPr lang="fi-FI" altLang="en-US" sz="1000" dirty="0">
                <a:solidFill>
                  <a:prstClr val="black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104 </a:t>
            </a:r>
            <a:r>
              <a:rPr lang="fi-FI" altLang="en-US" sz="1000" dirty="0" err="1">
                <a:solidFill>
                  <a:prstClr val="black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sitting</a:t>
            </a:r>
            <a:r>
              <a:rPr kumimoji="0" lang="fi-FI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Times New Roman" panose="02020603050405020304" pitchFamily="18" charset="0"/>
                <a:cs typeface="+mn-cs"/>
              </a:rPr>
              <a:t> + 6 </a:t>
            </a:r>
            <a:r>
              <a:rPr lang="fi-FI" altLang="en-US" sz="1000" dirty="0" err="1">
                <a:solidFill>
                  <a:prstClr val="black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people</a:t>
            </a:r>
            <a:r>
              <a:rPr kumimoji="0" lang="fi-FI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Times New Roman" panose="02020603050405020304" pitchFamily="18" charset="0"/>
                <a:cs typeface="+mn-cs"/>
              </a:rPr>
              <a:t>/m</a:t>
            </a:r>
            <a:r>
              <a:rPr kumimoji="0" lang="fi-FI" altLang="en-US" sz="1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Times New Roman" panose="02020603050405020304" pitchFamily="18" charset="0"/>
                <a:cs typeface="+mn-cs"/>
              </a:rPr>
              <a:t>2</a:t>
            </a:r>
            <a:r>
              <a:rPr kumimoji="0" lang="fi-FI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Times New Roman" panose="02020603050405020304" pitchFamily="18" charset="0"/>
                <a:cs typeface="+mn-cs"/>
              </a:rPr>
              <a:t>)</a:t>
            </a:r>
            <a:endParaRPr kumimoji="0" lang="fi-FI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9" name="Kuvan paikkamerkki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7" t="41097" r="2984" b="40513"/>
          <a:stretch/>
        </p:blipFill>
        <p:spPr>
          <a:xfrm>
            <a:off x="847893" y="4108241"/>
            <a:ext cx="10704510" cy="1506982"/>
          </a:xfrm>
          <a:prstGeom prst="rect">
            <a:avLst/>
          </a:prstGeom>
        </p:spPr>
      </p:pic>
      <p:sp>
        <p:nvSpPr>
          <p:cNvPr id="12" name="Vasen aaltosulje 11"/>
          <p:cNvSpPr/>
          <p:nvPr/>
        </p:nvSpPr>
        <p:spPr>
          <a:xfrm rot="5400000">
            <a:off x="8986631" y="-267686"/>
            <a:ext cx="256949" cy="4644295"/>
          </a:xfrm>
          <a:prstGeom prst="leftBrace">
            <a:avLst>
              <a:gd name="adj1" fmla="val 8333"/>
              <a:gd name="adj2" fmla="val 5017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kstiruutu 12"/>
          <p:cNvSpPr txBox="1"/>
          <p:nvPr/>
        </p:nvSpPr>
        <p:spPr>
          <a:xfrm>
            <a:off x="8835589" y="1549147"/>
            <a:ext cx="6367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16.5 m</a:t>
            </a:r>
          </a:p>
        </p:txBody>
      </p:sp>
      <p:sp>
        <p:nvSpPr>
          <p:cNvPr id="14" name="Vasen aaltosulje 13"/>
          <p:cNvSpPr/>
          <p:nvPr/>
        </p:nvSpPr>
        <p:spPr>
          <a:xfrm rot="5400000">
            <a:off x="6074732" y="-1166253"/>
            <a:ext cx="235006" cy="10494961"/>
          </a:xfrm>
          <a:prstGeom prst="leftBrace">
            <a:avLst>
              <a:gd name="adj1" fmla="val 8333"/>
              <a:gd name="adj2" fmla="val 5053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kstiruutu 19"/>
          <p:cNvSpPr txBox="1"/>
          <p:nvPr/>
        </p:nvSpPr>
        <p:spPr>
          <a:xfrm>
            <a:off x="5879976" y="3588925"/>
            <a:ext cx="450659" cy="274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37 m</a:t>
            </a:r>
          </a:p>
        </p:txBody>
      </p:sp>
      <p:pic>
        <p:nvPicPr>
          <p:cNvPr id="1026" name="Picture 2" descr="Dump truck vector drawing | Free 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232" y="2092709"/>
            <a:ext cx="4660113" cy="1656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00226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3486" y="234419"/>
            <a:ext cx="6383065" cy="6389162"/>
          </a:xfrm>
          <a:prstGeom prst="rect">
            <a:avLst/>
          </a:prstGeom>
        </p:spPr>
      </p:pic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A007645D-AA8E-4F18-81B8-4BFEE633CC5F}"/>
              </a:ext>
            </a:extLst>
          </p:cNvPr>
          <p:cNvSpPr txBox="1">
            <a:spLocks/>
          </p:cNvSpPr>
          <p:nvPr/>
        </p:nvSpPr>
        <p:spPr>
          <a:xfrm>
            <a:off x="837666" y="1895758"/>
            <a:ext cx="4186473" cy="388450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depot is where the trams are based and serviced. It is the trams home</a:t>
            </a:r>
          </a:p>
          <a:p>
            <a:r>
              <a:rPr lang="en-US" dirty="0"/>
              <a:t>The depot is in </a:t>
            </a:r>
            <a:r>
              <a:rPr lang="en-US" dirty="0" err="1"/>
              <a:t>Hervanta</a:t>
            </a:r>
            <a:endParaRPr lang="en-US" dirty="0"/>
          </a:p>
          <a:p>
            <a:r>
              <a:rPr lang="en-GB" dirty="0"/>
              <a:t>All trams will first perform test runs at the depot</a:t>
            </a:r>
          </a:p>
          <a:p>
            <a:r>
              <a:rPr lang="en-GB" dirty="0"/>
              <a:t>Once the functioning of the tram has been tested, the tests will be extended to the test run route outside the depot</a:t>
            </a:r>
          </a:p>
          <a:p>
            <a:endParaRPr lang="en-GB" dirty="0"/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AD85A1D1-6AB0-4C40-800A-444219523063}"/>
              </a:ext>
            </a:extLst>
          </p:cNvPr>
          <p:cNvSpPr txBox="1">
            <a:spLocks/>
          </p:cNvSpPr>
          <p:nvPr/>
        </p:nvSpPr>
        <p:spPr>
          <a:xfrm>
            <a:off x="838199" y="500742"/>
            <a:ext cx="4969769" cy="1336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221D67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Test runs will start at the depot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CD4FFC92-302E-4BB3-B4D6-500E4F111F8E}"/>
              </a:ext>
            </a:extLst>
          </p:cNvPr>
          <p:cNvSpPr/>
          <p:nvPr/>
        </p:nvSpPr>
        <p:spPr>
          <a:xfrm flipH="1">
            <a:off x="8472699" y="4581506"/>
            <a:ext cx="2145738" cy="1224136"/>
          </a:xfrm>
          <a:prstGeom prst="wedgeEllipseCallout">
            <a:avLst>
              <a:gd name="adj1" fmla="val -55487"/>
              <a:gd name="adj2" fmla="val 37249"/>
            </a:avLst>
          </a:prstGeom>
          <a:solidFill>
            <a:srgbClr val="1F2B7F"/>
          </a:solidFill>
          <a:ln>
            <a:solidFill>
              <a:srgbClr val="1F2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1000" b="1" dirty="0">
                <a:solidFill>
                  <a:prstClr val="white"/>
                </a:solidFill>
                <a:latin typeface="Arial Black" panose="020B0A04020102020204" pitchFamily="34" charset="0"/>
              </a:rPr>
              <a:t>The tram depot in </a:t>
            </a:r>
            <a:r>
              <a:rPr lang="en-GB" sz="1000" b="1" dirty="0" err="1">
                <a:solidFill>
                  <a:prstClr val="white"/>
                </a:solidFill>
                <a:latin typeface="Arial Black" panose="020B0A04020102020204" pitchFamily="34" charset="0"/>
              </a:rPr>
              <a:t>Hervanta</a:t>
            </a:r>
            <a:r>
              <a:rPr lang="en-GB" sz="1000" b="1" dirty="0">
                <a:solidFill>
                  <a:prstClr val="white"/>
                </a:solidFill>
                <a:latin typeface="Arial Black" panose="020B0A04020102020204" pitchFamily="34" charset="0"/>
              </a:rPr>
              <a:t> is the home of all trams!</a:t>
            </a:r>
          </a:p>
        </p:txBody>
      </p:sp>
      <p:pic>
        <p:nvPicPr>
          <p:cNvPr id="3" name="Picture 2" descr="A close up of a toy&#10;&#10;Description automatically generated">
            <a:extLst>
              <a:ext uri="{FF2B5EF4-FFF2-40B4-BE49-F238E27FC236}">
                <a16:creationId xmlns:a16="http://schemas.microsoft.com/office/drawing/2014/main" id="{683E1143-9823-474A-AFF9-73975C13C76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4723" y="4783670"/>
            <a:ext cx="3543099" cy="199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004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096" y="527885"/>
            <a:ext cx="4426080" cy="5901439"/>
          </a:xfrm>
          <a:prstGeom prst="rect">
            <a:avLst/>
          </a:prstGeom>
        </p:spPr>
      </p:pic>
      <p:sp>
        <p:nvSpPr>
          <p:cNvPr id="63" name="Otsikko 1">
            <a:extLst>
              <a:ext uri="{FF2B5EF4-FFF2-40B4-BE49-F238E27FC236}">
                <a16:creationId xmlns:a16="http://schemas.microsoft.com/office/drawing/2014/main" id="{C8E0DA7F-F9D9-46B0-A7ED-E8EBBE329E09}"/>
              </a:ext>
            </a:extLst>
          </p:cNvPr>
          <p:cNvSpPr txBox="1">
            <a:spLocks/>
          </p:cNvSpPr>
          <p:nvPr/>
        </p:nvSpPr>
        <p:spPr>
          <a:xfrm>
            <a:off x="840880" y="614009"/>
            <a:ext cx="6768752" cy="11729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221D67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n-US" sz="2800" dirty="0"/>
              <a:t>About test runs</a:t>
            </a:r>
            <a:endParaRPr lang="en-GB" sz="2800" dirty="0"/>
          </a:p>
        </p:txBody>
      </p:sp>
      <p:sp>
        <p:nvSpPr>
          <p:cNvPr id="91" name="Sisällön paikkamerkki 2">
            <a:extLst>
              <a:ext uri="{FF2B5EF4-FFF2-40B4-BE49-F238E27FC236}">
                <a16:creationId xmlns:a16="http://schemas.microsoft.com/office/drawing/2014/main" id="{49232BF6-6CEC-48C9-B39F-D32C4DCD209A}"/>
              </a:ext>
            </a:extLst>
          </p:cNvPr>
          <p:cNvSpPr txBox="1">
            <a:spLocks/>
          </p:cNvSpPr>
          <p:nvPr/>
        </p:nvSpPr>
        <p:spPr>
          <a:xfrm>
            <a:off x="838199" y="1772816"/>
            <a:ext cx="5440233" cy="374441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Test runs began on a route between the tram depot and </a:t>
            </a:r>
            <a:r>
              <a:rPr lang="en-GB" dirty="0" err="1"/>
              <a:t>Turtola</a:t>
            </a:r>
            <a:r>
              <a:rPr lang="en-GB" dirty="0"/>
              <a:t> in March 2020</a:t>
            </a:r>
          </a:p>
          <a:p>
            <a:r>
              <a:rPr lang="en-GB" dirty="0"/>
              <a:t>The test run </a:t>
            </a:r>
            <a:r>
              <a:rPr lang="en-US" dirty="0"/>
              <a:t>area expanded between </a:t>
            </a:r>
            <a:r>
              <a:rPr lang="en-US" dirty="0" err="1"/>
              <a:t>Itsenäisyydenkatu</a:t>
            </a:r>
            <a:r>
              <a:rPr lang="en-US" dirty="0"/>
              <a:t> railway tunnel and </a:t>
            </a:r>
            <a:r>
              <a:rPr lang="en-US" dirty="0" err="1"/>
              <a:t>Pyynikintori</a:t>
            </a:r>
            <a:r>
              <a:rPr lang="en-US" dirty="0"/>
              <a:t> in November  2020</a:t>
            </a:r>
          </a:p>
          <a:p>
            <a:r>
              <a:rPr lang="en-US" dirty="0"/>
              <a:t>In March 2021, the test runs expanded to Kaleva area (</a:t>
            </a:r>
            <a:r>
              <a:rPr lang="en-US" dirty="0" err="1"/>
              <a:t>Teiskontie</a:t>
            </a:r>
            <a:r>
              <a:rPr lang="en-US" dirty="0"/>
              <a:t> – </a:t>
            </a:r>
            <a:r>
              <a:rPr lang="en-US" dirty="0" err="1"/>
              <a:t>Lääkärintie</a:t>
            </a:r>
            <a:r>
              <a:rPr lang="en-US" dirty="0"/>
              <a:t>) and South-</a:t>
            </a:r>
            <a:r>
              <a:rPr lang="en-US" dirty="0" err="1"/>
              <a:t>Hervanta</a:t>
            </a:r>
            <a:r>
              <a:rPr lang="en-US" dirty="0"/>
              <a:t> area (</a:t>
            </a:r>
            <a:r>
              <a:rPr lang="en-US" dirty="0" err="1"/>
              <a:t>Insinöörinkatu</a:t>
            </a:r>
            <a:r>
              <a:rPr lang="en-US" dirty="0"/>
              <a:t> – </a:t>
            </a:r>
            <a:r>
              <a:rPr lang="en-US" dirty="0" err="1"/>
              <a:t>Makkarajärvenkatu</a:t>
            </a:r>
            <a:r>
              <a:rPr lang="en-US" dirty="0"/>
              <a:t>)</a:t>
            </a:r>
          </a:p>
          <a:p>
            <a:r>
              <a:rPr lang="en-US" dirty="0"/>
              <a:t>In July 2021, the test runs expanded to </a:t>
            </a:r>
            <a:r>
              <a:rPr lang="en-US" dirty="0" err="1"/>
              <a:t>Hatanpään</a:t>
            </a:r>
            <a:r>
              <a:rPr lang="en-US" dirty="0"/>
              <a:t> </a:t>
            </a:r>
            <a:r>
              <a:rPr lang="en-US" dirty="0" err="1"/>
              <a:t>valtatie</a:t>
            </a:r>
            <a:endParaRPr lang="en-US" dirty="0"/>
          </a:p>
          <a:p>
            <a:r>
              <a:rPr lang="en-US" dirty="0"/>
              <a:t>Test runs are done during the hours of daylight (around 09.00-15.00)</a:t>
            </a:r>
          </a:p>
          <a:p>
            <a:r>
              <a:rPr lang="en-US" dirty="0"/>
              <a:t>Test runs will continue regularly, and several trams will appear in the streetscape.</a:t>
            </a:r>
            <a:endParaRPr lang="fi-FI" dirty="0"/>
          </a:p>
          <a:p>
            <a:endParaRPr lang="en-GB" dirty="0"/>
          </a:p>
          <a:p>
            <a:endParaRPr lang="en-GB" dirty="0"/>
          </a:p>
          <a:p>
            <a:endParaRPr lang="fi-FI" sz="2000" dirty="0"/>
          </a:p>
        </p:txBody>
      </p:sp>
      <p:sp>
        <p:nvSpPr>
          <p:cNvPr id="93" name="Speech Bubble: Oval 9">
            <a:extLst>
              <a:ext uri="{FF2B5EF4-FFF2-40B4-BE49-F238E27FC236}">
                <a16:creationId xmlns:a16="http://schemas.microsoft.com/office/drawing/2014/main" id="{5D0A5BF8-EA86-44FB-9732-62BB7F2B99C2}"/>
              </a:ext>
            </a:extLst>
          </p:cNvPr>
          <p:cNvSpPr/>
          <p:nvPr/>
        </p:nvSpPr>
        <p:spPr>
          <a:xfrm flipH="1">
            <a:off x="8328248" y="4218904"/>
            <a:ext cx="1728192" cy="1082303"/>
          </a:xfrm>
          <a:prstGeom prst="wedgeEllipseCallout">
            <a:avLst>
              <a:gd name="adj1" fmla="val 49462"/>
              <a:gd name="adj2" fmla="val 32165"/>
            </a:avLst>
          </a:prstGeom>
          <a:solidFill>
            <a:srgbClr val="C00000"/>
          </a:solidFill>
          <a:ln>
            <a:solidFill>
              <a:srgbClr val="D513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100" dirty="0">
                <a:latin typeface="Arial Black" panose="020B0A04020102020204" pitchFamily="34" charset="0"/>
              </a:rPr>
              <a:t>Spot the tram on a test run!</a:t>
            </a:r>
            <a:endParaRPr lang="fi-FI" sz="600" b="1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pic>
        <p:nvPicPr>
          <p:cNvPr id="92" name="Picture 2" descr="A close up of a toy&#10;&#10;Description automatically generated">
            <a:extLst>
              <a:ext uri="{FF2B5EF4-FFF2-40B4-BE49-F238E27FC236}">
                <a16:creationId xmlns:a16="http://schemas.microsoft.com/office/drawing/2014/main" id="{E285E7D7-E762-4291-8583-FBC6C88F1E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728" t="259" r="37242" b="8280"/>
          <a:stretch/>
        </p:blipFill>
        <p:spPr>
          <a:xfrm>
            <a:off x="6799962" y="4218905"/>
            <a:ext cx="1619340" cy="252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7067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n paikkamerkki 8">
            <a:extLst>
              <a:ext uri="{FF2B5EF4-FFF2-40B4-BE49-F238E27FC236}">
                <a16:creationId xmlns:a16="http://schemas.microsoft.com/office/drawing/2014/main" id="{3D1C2EFC-A42C-4FDF-8F64-669292A0978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654" r="-1654" b="10926"/>
          <a:stretch/>
        </p:blipFill>
        <p:spPr>
          <a:xfrm>
            <a:off x="5768490" y="235131"/>
            <a:ext cx="6379028" cy="6387737"/>
          </a:xfrm>
        </p:spPr>
      </p:pic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A007645D-AA8E-4F18-81B8-4BFEE633CC5F}"/>
              </a:ext>
            </a:extLst>
          </p:cNvPr>
          <p:cNvSpPr txBox="1">
            <a:spLocks/>
          </p:cNvSpPr>
          <p:nvPr/>
        </p:nvSpPr>
        <p:spPr>
          <a:xfrm>
            <a:off x="838200" y="1772816"/>
            <a:ext cx="4186473" cy="38610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The test run area was commissioned in March 2020</a:t>
            </a:r>
          </a:p>
          <a:p>
            <a:r>
              <a:rPr lang="en-GB" sz="1800" dirty="0"/>
              <a:t>The test runs are performed on a route between </a:t>
            </a:r>
            <a:r>
              <a:rPr lang="en-GB" sz="1800" b="1" dirty="0" err="1"/>
              <a:t>Hervanta</a:t>
            </a:r>
            <a:r>
              <a:rPr lang="en-GB" sz="1800" dirty="0"/>
              <a:t> and </a:t>
            </a:r>
            <a:r>
              <a:rPr lang="en-GB" sz="1800" b="1" dirty="0" err="1"/>
              <a:t>Turtola</a:t>
            </a:r>
            <a:endParaRPr lang="en-GB" sz="1800" b="1" dirty="0"/>
          </a:p>
          <a:p>
            <a:r>
              <a:rPr lang="en-GB" sz="1800" dirty="0"/>
              <a:t>Sometimes the tram moves at walking speed, sometimes as fast as other vehicles</a:t>
            </a:r>
          </a:p>
          <a:p>
            <a:r>
              <a:rPr lang="en-US" sz="1800" dirty="0"/>
              <a:t>In addition to trams, maintenance vehicles also move on the track</a:t>
            </a:r>
            <a:r>
              <a:rPr lang="en-GB" sz="1800" dirty="0"/>
              <a:t>, so </a:t>
            </a:r>
            <a:r>
              <a:rPr lang="en-GB" sz="1800" b="1" dirty="0"/>
              <a:t>always be careful when crossing the track</a:t>
            </a:r>
            <a:r>
              <a:rPr lang="en-GB" sz="1800" dirty="0"/>
              <a:t>!</a:t>
            </a:r>
            <a:endParaRPr lang="en-GB" sz="1800" b="1" dirty="0"/>
          </a:p>
          <a:p>
            <a:endParaRPr lang="en-GB" sz="1800" dirty="0"/>
          </a:p>
          <a:p>
            <a:endParaRPr lang="en-GB" dirty="0"/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AD85A1D1-6AB0-4C40-800A-444219523063}"/>
              </a:ext>
            </a:extLst>
          </p:cNvPr>
          <p:cNvSpPr txBox="1">
            <a:spLocks/>
          </p:cNvSpPr>
          <p:nvPr/>
        </p:nvSpPr>
        <p:spPr>
          <a:xfrm>
            <a:off x="838199" y="500742"/>
            <a:ext cx="9535887" cy="1336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221D67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Test run route 1</a:t>
            </a:r>
          </a:p>
        </p:txBody>
      </p:sp>
      <p:pic>
        <p:nvPicPr>
          <p:cNvPr id="8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4C3413A8-580A-4D14-B4E6-E0A57FE46EB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2868" y="4365176"/>
            <a:ext cx="2169226" cy="122046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Speech Bubble: Oval 7">
            <a:extLst>
              <a:ext uri="{FF2B5EF4-FFF2-40B4-BE49-F238E27FC236}">
                <a16:creationId xmlns:a16="http://schemas.microsoft.com/office/drawing/2014/main" id="{759F79E5-1806-4914-981D-37F8AE88B6BB}"/>
              </a:ext>
            </a:extLst>
          </p:cNvPr>
          <p:cNvSpPr/>
          <p:nvPr/>
        </p:nvSpPr>
        <p:spPr>
          <a:xfrm flipH="1">
            <a:off x="9891152" y="3341007"/>
            <a:ext cx="1922388" cy="1046798"/>
          </a:xfrm>
          <a:prstGeom prst="wedgeEllipseCallout">
            <a:avLst>
              <a:gd name="adj1" fmla="val -837"/>
              <a:gd name="adj2" fmla="val 62188"/>
            </a:avLst>
          </a:prstGeom>
          <a:solidFill>
            <a:srgbClr val="1F2B7F"/>
          </a:solidFill>
          <a:ln>
            <a:solidFill>
              <a:srgbClr val="1F2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1000" b="1" dirty="0">
                <a:solidFill>
                  <a:prstClr val="white"/>
                </a:solidFill>
                <a:latin typeface="Arial Black" panose="020B0A04020102020204" pitchFamily="34" charset="0"/>
              </a:rPr>
              <a:t>The tram is first tested at the depot.</a:t>
            </a:r>
          </a:p>
        </p:txBody>
      </p:sp>
      <p:pic>
        <p:nvPicPr>
          <p:cNvPr id="11" name="Picture 2" descr="A close up of a toy&#10;&#10;Description automatically generated">
            <a:extLst>
              <a:ext uri="{FF2B5EF4-FFF2-40B4-BE49-F238E27FC236}">
                <a16:creationId xmlns:a16="http://schemas.microsoft.com/office/drawing/2014/main" id="{3BA3BC27-8219-41C3-B95F-5ED59C075C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3590" y="5776618"/>
            <a:ext cx="1922388" cy="1081448"/>
          </a:xfrm>
          <a:prstGeom prst="rect">
            <a:avLst/>
          </a:prstGeom>
        </p:spPr>
      </p:pic>
      <p:sp>
        <p:nvSpPr>
          <p:cNvPr id="12" name="Speech Bubble: Oval 9">
            <a:extLst>
              <a:ext uri="{FF2B5EF4-FFF2-40B4-BE49-F238E27FC236}">
                <a16:creationId xmlns:a16="http://schemas.microsoft.com/office/drawing/2014/main" id="{7AE2A4DC-73DC-435D-BD66-9A4F216176C6}"/>
              </a:ext>
            </a:extLst>
          </p:cNvPr>
          <p:cNvSpPr/>
          <p:nvPr/>
        </p:nvSpPr>
        <p:spPr>
          <a:xfrm flipH="1">
            <a:off x="4945935" y="4545743"/>
            <a:ext cx="2171132" cy="1203325"/>
          </a:xfrm>
          <a:prstGeom prst="wedgeEllipseCallout">
            <a:avLst>
              <a:gd name="adj1" fmla="val -2744"/>
              <a:gd name="adj2" fmla="val 57647"/>
            </a:avLst>
          </a:prstGeom>
          <a:solidFill>
            <a:srgbClr val="1F2B7F"/>
          </a:solidFill>
          <a:ln>
            <a:solidFill>
              <a:srgbClr val="1F2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latin typeface="Arial Black" panose="020B0A04020102020204" pitchFamily="34" charset="0"/>
              </a:rPr>
              <a:t>Can you find the start and end points of the test run route on the map?</a:t>
            </a:r>
          </a:p>
          <a:p>
            <a:pPr lvl="0" algn="ctr"/>
            <a:endParaRPr lang="en-GB" sz="1000" b="1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9886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A007645D-AA8E-4F18-81B8-4BFEE633CC5F}"/>
              </a:ext>
            </a:extLst>
          </p:cNvPr>
          <p:cNvSpPr txBox="1">
            <a:spLocks/>
          </p:cNvSpPr>
          <p:nvPr/>
        </p:nvSpPr>
        <p:spPr>
          <a:xfrm>
            <a:off x="767408" y="1628800"/>
            <a:ext cx="4257265" cy="400508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The test run area was commissioned in September 2020</a:t>
            </a:r>
          </a:p>
          <a:p>
            <a:r>
              <a:rPr lang="en-GB" sz="1800" dirty="0"/>
              <a:t>The test runs are performed on a route between </a:t>
            </a:r>
            <a:r>
              <a:rPr lang="fi-FI" sz="1800" b="1" dirty="0"/>
              <a:t>Hervannan valtaväylä </a:t>
            </a:r>
            <a:r>
              <a:rPr lang="fi-FI" sz="1800" dirty="0"/>
              <a:t>(</a:t>
            </a:r>
            <a:r>
              <a:rPr lang="fi-FI" sz="1800" dirty="0" err="1"/>
              <a:t>beginning</a:t>
            </a:r>
            <a:r>
              <a:rPr lang="fi-FI" sz="1800" dirty="0"/>
              <a:t> of Turtola), </a:t>
            </a:r>
            <a:r>
              <a:rPr lang="fi-FI" sz="1800" b="1" dirty="0"/>
              <a:t>Rieväkatu, Sammonkatu, Itsenäisyydenkatu to the </a:t>
            </a:r>
            <a:r>
              <a:rPr lang="fi-FI" sz="1800" b="1" dirty="0" err="1"/>
              <a:t>railway</a:t>
            </a:r>
            <a:r>
              <a:rPr lang="fi-FI" sz="1800" b="1" dirty="0"/>
              <a:t> </a:t>
            </a:r>
            <a:r>
              <a:rPr lang="fi-FI" sz="1800" b="1" dirty="0" err="1"/>
              <a:t>tunnel</a:t>
            </a:r>
            <a:r>
              <a:rPr lang="fi-FI" sz="1800" b="1" dirty="0"/>
              <a:t> </a:t>
            </a:r>
            <a:r>
              <a:rPr lang="fi-FI" sz="1800" dirty="0"/>
              <a:t>and </a:t>
            </a:r>
            <a:r>
              <a:rPr lang="fi-FI" sz="1800" b="1" dirty="0" err="1"/>
              <a:t>Teiskontie</a:t>
            </a:r>
            <a:r>
              <a:rPr lang="fi-FI" sz="1800" b="1" dirty="0"/>
              <a:t> to </a:t>
            </a:r>
            <a:r>
              <a:rPr lang="fi-FI" sz="1800" b="1" dirty="0" err="1"/>
              <a:t>Kaupinkatu</a:t>
            </a:r>
            <a:endParaRPr lang="fi-FI" sz="1800" dirty="0"/>
          </a:p>
          <a:p>
            <a:r>
              <a:rPr lang="en-GB" sz="1800" dirty="0"/>
              <a:t>Sometimes the tram moves at walking speed, sometimes as fast as other vehicles</a:t>
            </a:r>
          </a:p>
          <a:p>
            <a:r>
              <a:rPr lang="en-US" sz="1800" dirty="0"/>
              <a:t>In addition to trams, maintenance vehicles also move on the track</a:t>
            </a:r>
            <a:r>
              <a:rPr lang="en-GB" sz="1800" dirty="0"/>
              <a:t>, so </a:t>
            </a:r>
            <a:r>
              <a:rPr lang="en-GB" sz="1800" b="1" dirty="0"/>
              <a:t>always be careful when crossing the track</a:t>
            </a:r>
            <a:r>
              <a:rPr lang="en-GB" sz="1800" dirty="0"/>
              <a:t>!</a:t>
            </a:r>
            <a:endParaRPr lang="en-GB" sz="1800" b="1" dirty="0"/>
          </a:p>
          <a:p>
            <a:endParaRPr lang="en-GB" sz="1800" dirty="0"/>
          </a:p>
          <a:p>
            <a:endParaRPr lang="en-GB" dirty="0"/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AD85A1D1-6AB0-4C40-800A-444219523063}"/>
              </a:ext>
            </a:extLst>
          </p:cNvPr>
          <p:cNvSpPr txBox="1">
            <a:spLocks/>
          </p:cNvSpPr>
          <p:nvPr/>
        </p:nvSpPr>
        <p:spPr>
          <a:xfrm>
            <a:off x="838199" y="500742"/>
            <a:ext cx="9535887" cy="1336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221D67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Test run route 2</a:t>
            </a:r>
          </a:p>
        </p:txBody>
      </p:sp>
      <p:pic>
        <p:nvPicPr>
          <p:cNvPr id="10" name="Kuvan paikkamerkki 9">
            <a:extLst>
              <a:ext uri="{FF2B5EF4-FFF2-40B4-BE49-F238E27FC236}">
                <a16:creationId xmlns:a16="http://schemas.microsoft.com/office/drawing/2014/main" id="{D719CC06-1CB7-4F1A-A314-C784467D382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8960" r="8960"/>
          <a:stretch>
            <a:fillRect/>
          </a:stretch>
        </p:blipFill>
        <p:spPr>
          <a:xfrm>
            <a:off x="5606142" y="235131"/>
            <a:ext cx="6379028" cy="6387737"/>
          </a:xfrm>
        </p:spPr>
      </p:pic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/>
          <a:srcRect l="27124" r="34979"/>
          <a:stretch/>
        </p:blipFill>
        <p:spPr>
          <a:xfrm>
            <a:off x="11327904" y="2029977"/>
            <a:ext cx="864096" cy="1329043"/>
          </a:xfrm>
          <a:prstGeom prst="rect">
            <a:avLst/>
          </a:prstGeom>
        </p:spPr>
      </p:pic>
      <p:sp>
        <p:nvSpPr>
          <p:cNvPr id="5" name="Kuvatekstiellipsi 4"/>
          <p:cNvSpPr/>
          <p:nvPr/>
        </p:nvSpPr>
        <p:spPr>
          <a:xfrm>
            <a:off x="9976770" y="1709757"/>
            <a:ext cx="1641142" cy="640439"/>
          </a:xfrm>
          <a:prstGeom prst="wedgeEllipseCallout">
            <a:avLst>
              <a:gd name="adj1" fmla="val 36475"/>
              <a:gd name="adj2" fmla="val 57493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050" dirty="0">
                <a:latin typeface="Arial Black" panose="020B0A04020102020204" pitchFamily="34" charset="0"/>
              </a:rPr>
              <a:t>Can </a:t>
            </a:r>
            <a:r>
              <a:rPr lang="fi-FI" sz="1050" dirty="0" err="1">
                <a:latin typeface="Arial Black" panose="020B0A04020102020204" pitchFamily="34" charset="0"/>
              </a:rPr>
              <a:t>you</a:t>
            </a:r>
            <a:r>
              <a:rPr lang="fi-FI" sz="1050" dirty="0">
                <a:latin typeface="Arial Black" panose="020B0A04020102020204" pitchFamily="34" charset="0"/>
              </a:rPr>
              <a:t> </a:t>
            </a:r>
            <a:r>
              <a:rPr lang="fi-FI" sz="1050" dirty="0" err="1">
                <a:latin typeface="Arial Black" panose="020B0A04020102020204" pitchFamily="34" charset="0"/>
              </a:rPr>
              <a:t>find</a:t>
            </a:r>
            <a:r>
              <a:rPr lang="fi-FI" sz="1050" dirty="0">
                <a:latin typeface="Arial Black" panose="020B0A04020102020204" pitchFamily="34" charset="0"/>
              </a:rPr>
              <a:t> </a:t>
            </a:r>
            <a:r>
              <a:rPr lang="fi-FI" sz="1050" dirty="0" err="1">
                <a:latin typeface="Arial Black" panose="020B0A04020102020204" pitchFamily="34" charset="0"/>
              </a:rPr>
              <a:t>your</a:t>
            </a:r>
            <a:r>
              <a:rPr lang="fi-FI" sz="1050" dirty="0">
                <a:latin typeface="Arial Black" panose="020B0A04020102020204" pitchFamily="34" charset="0"/>
              </a:rPr>
              <a:t> </a:t>
            </a:r>
            <a:r>
              <a:rPr lang="fi-FI" sz="1050" dirty="0" err="1">
                <a:latin typeface="Arial Black" panose="020B0A04020102020204" pitchFamily="34" charset="0"/>
              </a:rPr>
              <a:t>school</a:t>
            </a:r>
            <a:r>
              <a:rPr lang="fi-FI" sz="1050" dirty="0">
                <a:latin typeface="Arial Black" panose="020B0A04020102020204" pitchFamily="34" charset="0"/>
              </a:rPr>
              <a:t> on the </a:t>
            </a:r>
            <a:r>
              <a:rPr lang="fi-FI" sz="1050" dirty="0" err="1">
                <a:latin typeface="Arial Black" panose="020B0A04020102020204" pitchFamily="34" charset="0"/>
              </a:rPr>
              <a:t>map</a:t>
            </a:r>
            <a:r>
              <a:rPr lang="fi-FI" sz="1050" dirty="0">
                <a:latin typeface="Arial Black" panose="020B0A04020102020204" pitchFamily="34" charset="0"/>
              </a:rPr>
              <a:t>?</a:t>
            </a:r>
          </a:p>
        </p:txBody>
      </p:sp>
      <p:sp>
        <p:nvSpPr>
          <p:cNvPr id="12" name="Speech Bubble: Oval 9">
            <a:extLst>
              <a:ext uri="{FF2B5EF4-FFF2-40B4-BE49-F238E27FC236}">
                <a16:creationId xmlns:a16="http://schemas.microsoft.com/office/drawing/2014/main" id="{7AE2A4DC-73DC-435D-BD66-9A4F216176C6}"/>
              </a:ext>
            </a:extLst>
          </p:cNvPr>
          <p:cNvSpPr/>
          <p:nvPr/>
        </p:nvSpPr>
        <p:spPr>
          <a:xfrm flipH="1">
            <a:off x="5807968" y="4005064"/>
            <a:ext cx="2171132" cy="1203325"/>
          </a:xfrm>
          <a:prstGeom prst="wedgeEllipseCallout">
            <a:avLst>
              <a:gd name="adj1" fmla="val -10827"/>
              <a:gd name="adj2" fmla="val 57647"/>
            </a:avLst>
          </a:prstGeom>
          <a:solidFill>
            <a:srgbClr val="1F2B7F"/>
          </a:solidFill>
          <a:ln>
            <a:solidFill>
              <a:srgbClr val="1F2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000" dirty="0">
                <a:latin typeface="Arial Black" panose="020B0A04020102020204" pitchFamily="34" charset="0"/>
              </a:rPr>
              <a:t>Can you find the start and end points of the test run route on the map?</a:t>
            </a:r>
            <a:endParaRPr lang="en-GB" sz="400" b="1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pic>
        <p:nvPicPr>
          <p:cNvPr id="11" name="Picture 2" descr="A close up of a toy&#10;&#10;Description automatically generated">
            <a:extLst>
              <a:ext uri="{FF2B5EF4-FFF2-40B4-BE49-F238E27FC236}">
                <a16:creationId xmlns:a16="http://schemas.microsoft.com/office/drawing/2014/main" id="{3BA3BC27-8219-41C3-B95F-5ED59C075C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5166617"/>
            <a:ext cx="3016771" cy="169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4633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B2B6BA36-CA47-4797-8A4D-0C726BF39E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939" y="1284784"/>
            <a:ext cx="8087325" cy="4338374"/>
          </a:xfrm>
          <a:prstGeom prst="rect">
            <a:avLst/>
          </a:prstGeo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479376" y="404664"/>
            <a:ext cx="4189412" cy="880120"/>
          </a:xfrm>
        </p:spPr>
        <p:txBody>
          <a:bodyPr/>
          <a:lstStyle/>
          <a:p>
            <a:r>
              <a:rPr lang="fi-FI" dirty="0" err="1"/>
              <a:t>Test</a:t>
            </a:r>
            <a:r>
              <a:rPr lang="fi-FI" dirty="0"/>
              <a:t> </a:t>
            </a:r>
            <a:r>
              <a:rPr lang="fi-FI" dirty="0" err="1"/>
              <a:t>run</a:t>
            </a:r>
            <a:r>
              <a:rPr lang="fi-FI" dirty="0"/>
              <a:t> </a:t>
            </a:r>
            <a:r>
              <a:rPr lang="fi-FI" dirty="0" err="1"/>
              <a:t>route</a:t>
            </a:r>
            <a:r>
              <a:rPr lang="fi-FI" dirty="0"/>
              <a:t> 3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14"/>
          </p:nvPr>
        </p:nvSpPr>
        <p:spPr>
          <a:xfrm>
            <a:off x="8472264" y="1140768"/>
            <a:ext cx="3271329" cy="4896544"/>
          </a:xfrm>
        </p:spPr>
        <p:txBody>
          <a:bodyPr>
            <a:normAutofit fontScale="92500"/>
          </a:bodyPr>
          <a:lstStyle/>
          <a:p>
            <a:r>
              <a:rPr lang="fi-FI" sz="1800" dirty="0"/>
              <a:t>The </a:t>
            </a:r>
            <a:r>
              <a:rPr lang="fi-FI" sz="1800" dirty="0" err="1"/>
              <a:t>test</a:t>
            </a:r>
            <a:r>
              <a:rPr lang="fi-FI" sz="1800" dirty="0"/>
              <a:t> </a:t>
            </a:r>
            <a:r>
              <a:rPr lang="fi-FI" sz="1800" dirty="0" err="1"/>
              <a:t>run</a:t>
            </a:r>
            <a:r>
              <a:rPr lang="fi-FI" sz="1800" dirty="0"/>
              <a:t> </a:t>
            </a:r>
            <a:r>
              <a:rPr lang="fi-FI" sz="1800" dirty="0" err="1"/>
              <a:t>area</a:t>
            </a:r>
            <a:r>
              <a:rPr lang="fi-FI" sz="1800" dirty="0"/>
              <a:t> </a:t>
            </a:r>
            <a:r>
              <a:rPr lang="fi-FI" sz="1800" dirty="0" err="1"/>
              <a:t>was</a:t>
            </a:r>
            <a:r>
              <a:rPr lang="fi-FI" sz="1800" dirty="0"/>
              <a:t> </a:t>
            </a:r>
            <a:r>
              <a:rPr lang="fi-FI" sz="1800" dirty="0" err="1"/>
              <a:t>commissioned</a:t>
            </a:r>
            <a:r>
              <a:rPr lang="fi-FI" sz="1800" dirty="0"/>
              <a:t> in November 2020</a:t>
            </a:r>
          </a:p>
          <a:p>
            <a:r>
              <a:rPr lang="fi-FI" sz="1800" dirty="0"/>
              <a:t>The </a:t>
            </a:r>
            <a:r>
              <a:rPr lang="fi-FI" sz="1800" dirty="0" err="1"/>
              <a:t>test</a:t>
            </a:r>
            <a:r>
              <a:rPr lang="fi-FI" sz="1800" dirty="0"/>
              <a:t> </a:t>
            </a:r>
            <a:r>
              <a:rPr lang="fi-FI" sz="1800" dirty="0" err="1"/>
              <a:t>truns</a:t>
            </a:r>
            <a:r>
              <a:rPr lang="fi-FI" sz="1800" dirty="0"/>
              <a:t> </a:t>
            </a:r>
            <a:r>
              <a:rPr lang="fi-FI" sz="1800" dirty="0" err="1"/>
              <a:t>will</a:t>
            </a:r>
            <a:r>
              <a:rPr lang="fi-FI" sz="1800" dirty="0"/>
              <a:t> </a:t>
            </a:r>
            <a:r>
              <a:rPr lang="fi-FI" sz="1800" dirty="0" err="1"/>
              <a:t>be</a:t>
            </a:r>
            <a:r>
              <a:rPr lang="fi-FI" sz="1800" dirty="0"/>
              <a:t> </a:t>
            </a:r>
            <a:r>
              <a:rPr lang="fi-FI" sz="1800" dirty="0" err="1"/>
              <a:t>performed</a:t>
            </a:r>
            <a:r>
              <a:rPr lang="fi-FI" sz="1800" dirty="0"/>
              <a:t> on a </a:t>
            </a:r>
            <a:r>
              <a:rPr lang="fi-FI" sz="1800" dirty="0" err="1"/>
              <a:t>route</a:t>
            </a:r>
            <a:r>
              <a:rPr lang="fi-FI" sz="1800" dirty="0"/>
              <a:t> </a:t>
            </a:r>
            <a:r>
              <a:rPr lang="fi-FI" sz="1800" dirty="0" err="1"/>
              <a:t>between</a:t>
            </a:r>
            <a:r>
              <a:rPr lang="fi-FI" sz="1800" dirty="0"/>
              <a:t> Itsenäisyydenkatu </a:t>
            </a:r>
            <a:r>
              <a:rPr lang="fi-FI" sz="1800" dirty="0" err="1"/>
              <a:t>railway</a:t>
            </a:r>
            <a:r>
              <a:rPr lang="fi-FI" sz="1800" dirty="0"/>
              <a:t> </a:t>
            </a:r>
            <a:r>
              <a:rPr lang="fi-FI" sz="1800" dirty="0" err="1"/>
              <a:t>tunnel</a:t>
            </a:r>
            <a:r>
              <a:rPr lang="fi-FI" sz="1800" dirty="0"/>
              <a:t> and </a:t>
            </a:r>
            <a:r>
              <a:rPr lang="fi-FI" sz="1800" dirty="0" err="1"/>
              <a:t>Pyynikintori</a:t>
            </a:r>
            <a:r>
              <a:rPr lang="fi-FI" sz="1800" dirty="0"/>
              <a:t> (</a:t>
            </a:r>
            <a:r>
              <a:rPr lang="fi-FI" sz="1800" dirty="0" err="1"/>
              <a:t>Hämeenkatu</a:t>
            </a:r>
            <a:r>
              <a:rPr lang="fi-FI" sz="1800" dirty="0"/>
              <a:t> and Pirkankatu)</a:t>
            </a:r>
          </a:p>
          <a:p>
            <a:r>
              <a:rPr lang="fi-FI" sz="1800" dirty="0" err="1"/>
              <a:t>Sometimes</a:t>
            </a:r>
            <a:r>
              <a:rPr lang="fi-FI" sz="1800" dirty="0"/>
              <a:t> the </a:t>
            </a:r>
            <a:r>
              <a:rPr lang="fi-FI" sz="1800" dirty="0" err="1"/>
              <a:t>tram</a:t>
            </a:r>
            <a:r>
              <a:rPr lang="fi-FI" sz="1800" dirty="0"/>
              <a:t> </a:t>
            </a:r>
            <a:r>
              <a:rPr lang="fi-FI" sz="1800" dirty="0" err="1"/>
              <a:t>moves</a:t>
            </a:r>
            <a:r>
              <a:rPr lang="fi-FI" sz="1800" dirty="0"/>
              <a:t> at </a:t>
            </a:r>
            <a:r>
              <a:rPr lang="fi-FI" sz="1800" dirty="0" err="1"/>
              <a:t>walking</a:t>
            </a:r>
            <a:r>
              <a:rPr lang="fi-FI" sz="1800" dirty="0"/>
              <a:t> </a:t>
            </a:r>
            <a:r>
              <a:rPr lang="fi-FI" sz="1800" dirty="0" err="1"/>
              <a:t>speed</a:t>
            </a:r>
            <a:r>
              <a:rPr lang="fi-FI" sz="1800" dirty="0"/>
              <a:t>, </a:t>
            </a:r>
            <a:r>
              <a:rPr lang="fi-FI" sz="1800" dirty="0" err="1"/>
              <a:t>sometimes</a:t>
            </a:r>
            <a:r>
              <a:rPr lang="fi-FI" sz="1800" dirty="0"/>
              <a:t> as </a:t>
            </a:r>
            <a:r>
              <a:rPr lang="fi-FI" sz="1800" dirty="0" err="1"/>
              <a:t>fast</a:t>
            </a:r>
            <a:r>
              <a:rPr lang="fi-FI" sz="1800" dirty="0"/>
              <a:t> as </a:t>
            </a:r>
            <a:r>
              <a:rPr lang="fi-FI" sz="1800" dirty="0" err="1"/>
              <a:t>other</a:t>
            </a:r>
            <a:r>
              <a:rPr lang="fi-FI" sz="1800" dirty="0"/>
              <a:t> </a:t>
            </a:r>
            <a:r>
              <a:rPr lang="fi-FI" sz="1800" dirty="0" err="1"/>
              <a:t>vehicles</a:t>
            </a:r>
            <a:endParaRPr lang="fi-FI" sz="1800" dirty="0"/>
          </a:p>
          <a:p>
            <a:r>
              <a:rPr lang="en-US" sz="1800" dirty="0"/>
              <a:t>In addition to trams, maintenance vehicles also move on the track</a:t>
            </a:r>
            <a:r>
              <a:rPr lang="en-GB" sz="1800" dirty="0"/>
              <a:t>, so </a:t>
            </a:r>
            <a:r>
              <a:rPr lang="en-GB" sz="1800" b="1" dirty="0"/>
              <a:t>always be careful when crossing the track</a:t>
            </a:r>
            <a:r>
              <a:rPr lang="en-GB" sz="1800" dirty="0"/>
              <a:t>!</a:t>
            </a:r>
            <a:endParaRPr lang="en-GB" sz="1800" b="1" dirty="0"/>
          </a:p>
          <a:p>
            <a:endParaRPr lang="fi-FI" sz="1800" dirty="0"/>
          </a:p>
          <a:p>
            <a:endParaRPr lang="fi-FI" dirty="0"/>
          </a:p>
        </p:txBody>
      </p:sp>
      <p:sp>
        <p:nvSpPr>
          <p:cNvPr id="6" name="Speech Bubble: Oval 9">
            <a:extLst>
              <a:ext uri="{FF2B5EF4-FFF2-40B4-BE49-F238E27FC236}">
                <a16:creationId xmlns:a16="http://schemas.microsoft.com/office/drawing/2014/main" id="{7AE2A4DC-73DC-435D-BD66-9A4F216176C6}"/>
              </a:ext>
            </a:extLst>
          </p:cNvPr>
          <p:cNvSpPr/>
          <p:nvPr/>
        </p:nvSpPr>
        <p:spPr>
          <a:xfrm flipH="1">
            <a:off x="4943872" y="4779873"/>
            <a:ext cx="2802291" cy="987301"/>
          </a:xfrm>
          <a:prstGeom prst="wedgeEllipseCallout">
            <a:avLst>
              <a:gd name="adj1" fmla="val -19776"/>
              <a:gd name="adj2" fmla="val 62057"/>
            </a:avLst>
          </a:prstGeom>
          <a:solidFill>
            <a:srgbClr val="1F2B7F"/>
          </a:solidFill>
          <a:ln>
            <a:solidFill>
              <a:srgbClr val="1F2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latin typeface="Arial Black" panose="020B0A04020102020204" pitchFamily="34" charset="0"/>
            </a:endParaRPr>
          </a:p>
          <a:p>
            <a:pPr algn="ctr"/>
            <a:r>
              <a:rPr lang="en-US" sz="1000" dirty="0">
                <a:latin typeface="Arial Black" panose="020B0A04020102020204" pitchFamily="34" charset="0"/>
              </a:rPr>
              <a:t>You can spot the tram in the city </a:t>
            </a:r>
            <a:r>
              <a:rPr lang="en-US" sz="1000" dirty="0" err="1">
                <a:latin typeface="Arial Black" panose="020B0A04020102020204" pitchFamily="34" charset="0"/>
              </a:rPr>
              <a:t>centre</a:t>
            </a:r>
            <a:r>
              <a:rPr lang="en-US" sz="1000" dirty="0">
                <a:latin typeface="Arial Black" panose="020B0A04020102020204" pitchFamily="34" charset="0"/>
              </a:rPr>
              <a:t>! Stay alert when you’re on your way to school.</a:t>
            </a:r>
          </a:p>
          <a:p>
            <a:pPr lvl="0" algn="ctr"/>
            <a:endParaRPr lang="en-GB" sz="1000" b="1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088" y="5198349"/>
            <a:ext cx="1109547" cy="170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8223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501117" y="416024"/>
            <a:ext cx="4189412" cy="880120"/>
          </a:xfrm>
        </p:spPr>
        <p:txBody>
          <a:bodyPr/>
          <a:lstStyle/>
          <a:p>
            <a:r>
              <a:rPr lang="fi-FI" dirty="0" err="1"/>
              <a:t>Test</a:t>
            </a:r>
            <a:r>
              <a:rPr lang="fi-FI" dirty="0"/>
              <a:t> </a:t>
            </a:r>
            <a:r>
              <a:rPr lang="fi-FI" dirty="0" err="1"/>
              <a:t>run</a:t>
            </a:r>
            <a:r>
              <a:rPr lang="fi-FI" dirty="0"/>
              <a:t> </a:t>
            </a:r>
            <a:r>
              <a:rPr lang="fi-FI" dirty="0" err="1"/>
              <a:t>route</a:t>
            </a:r>
            <a:r>
              <a:rPr lang="fi-FI" dirty="0"/>
              <a:t> 4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14"/>
          </p:nvPr>
        </p:nvSpPr>
        <p:spPr>
          <a:xfrm>
            <a:off x="8472264" y="1140768"/>
            <a:ext cx="3271329" cy="4896544"/>
          </a:xfrm>
        </p:spPr>
        <p:txBody>
          <a:bodyPr>
            <a:normAutofit/>
          </a:bodyPr>
          <a:lstStyle/>
          <a:p>
            <a:r>
              <a:rPr lang="fi-FI" sz="1800" dirty="0"/>
              <a:t>The </a:t>
            </a:r>
            <a:r>
              <a:rPr lang="fi-FI" sz="1800" dirty="0" err="1"/>
              <a:t>test</a:t>
            </a:r>
            <a:r>
              <a:rPr lang="fi-FI" sz="1800" dirty="0"/>
              <a:t> </a:t>
            </a:r>
            <a:r>
              <a:rPr lang="fi-FI" sz="1800" dirty="0" err="1"/>
              <a:t>run</a:t>
            </a:r>
            <a:r>
              <a:rPr lang="fi-FI" sz="1800" dirty="0"/>
              <a:t> </a:t>
            </a:r>
            <a:r>
              <a:rPr lang="fi-FI" sz="1800" dirty="0" err="1"/>
              <a:t>area</a:t>
            </a:r>
            <a:r>
              <a:rPr lang="fi-FI" sz="1800" dirty="0"/>
              <a:t> </a:t>
            </a:r>
            <a:r>
              <a:rPr lang="fi-FI" sz="1800" dirty="0" err="1"/>
              <a:t>will</a:t>
            </a:r>
            <a:r>
              <a:rPr lang="fi-FI" sz="1800" dirty="0"/>
              <a:t> </a:t>
            </a:r>
            <a:r>
              <a:rPr lang="fi-FI" sz="1800" dirty="0" err="1"/>
              <a:t>be</a:t>
            </a:r>
            <a:r>
              <a:rPr lang="fi-FI" sz="1800" dirty="0"/>
              <a:t> </a:t>
            </a:r>
            <a:r>
              <a:rPr lang="fi-FI" sz="1800" dirty="0" err="1"/>
              <a:t>commissioned</a:t>
            </a:r>
            <a:r>
              <a:rPr lang="fi-FI" sz="1800" dirty="0"/>
              <a:t> in </a:t>
            </a:r>
            <a:r>
              <a:rPr lang="fi-FI" sz="1800" dirty="0" err="1"/>
              <a:t>March</a:t>
            </a:r>
            <a:r>
              <a:rPr lang="fi-FI" sz="1800" dirty="0"/>
              <a:t> 2021</a:t>
            </a:r>
          </a:p>
          <a:p>
            <a:r>
              <a:rPr lang="fi-FI" sz="1800" dirty="0"/>
              <a:t>The </a:t>
            </a:r>
            <a:r>
              <a:rPr lang="fi-FI" sz="1800" dirty="0" err="1"/>
              <a:t>test</a:t>
            </a:r>
            <a:r>
              <a:rPr lang="fi-FI" sz="1800" dirty="0"/>
              <a:t> </a:t>
            </a:r>
            <a:r>
              <a:rPr lang="fi-FI" sz="1800" dirty="0" err="1"/>
              <a:t>truns</a:t>
            </a:r>
            <a:r>
              <a:rPr lang="fi-FI" sz="1800" dirty="0"/>
              <a:t> </a:t>
            </a:r>
            <a:r>
              <a:rPr lang="fi-FI" sz="1800" dirty="0" err="1"/>
              <a:t>will</a:t>
            </a:r>
            <a:r>
              <a:rPr lang="fi-FI" sz="1800" dirty="0"/>
              <a:t> </a:t>
            </a:r>
            <a:r>
              <a:rPr lang="fi-FI" sz="1800" dirty="0" err="1"/>
              <a:t>be</a:t>
            </a:r>
            <a:r>
              <a:rPr lang="fi-FI" sz="1800" dirty="0"/>
              <a:t> </a:t>
            </a:r>
            <a:r>
              <a:rPr lang="fi-FI" sz="1800" dirty="0" err="1"/>
              <a:t>performed</a:t>
            </a:r>
            <a:r>
              <a:rPr lang="fi-FI" sz="1800" dirty="0"/>
              <a:t> on a </a:t>
            </a:r>
            <a:r>
              <a:rPr lang="fi-FI" sz="1800" dirty="0" err="1"/>
              <a:t>route</a:t>
            </a:r>
            <a:r>
              <a:rPr lang="fi-FI" sz="1800" dirty="0"/>
              <a:t> </a:t>
            </a:r>
            <a:r>
              <a:rPr lang="fi-FI" sz="1800" dirty="0" err="1"/>
              <a:t>between</a:t>
            </a:r>
            <a:r>
              <a:rPr lang="fi-FI" sz="1800" dirty="0"/>
              <a:t> </a:t>
            </a:r>
            <a:r>
              <a:rPr lang="fi-FI" sz="1800" b="1" dirty="0" err="1"/>
              <a:t>Teiskontie</a:t>
            </a:r>
            <a:r>
              <a:rPr lang="fi-FI" sz="1800" b="1" dirty="0"/>
              <a:t>, Tekunkatu </a:t>
            </a:r>
            <a:r>
              <a:rPr lang="fi-FI" sz="1800" dirty="0"/>
              <a:t>and </a:t>
            </a:r>
            <a:r>
              <a:rPr lang="fi-FI" sz="1800" b="1" dirty="0"/>
              <a:t>Lääkärintie</a:t>
            </a:r>
          </a:p>
          <a:p>
            <a:r>
              <a:rPr lang="fi-FI" sz="1800" dirty="0" err="1"/>
              <a:t>Sometimes</a:t>
            </a:r>
            <a:r>
              <a:rPr lang="fi-FI" sz="1800" dirty="0"/>
              <a:t> the </a:t>
            </a:r>
            <a:r>
              <a:rPr lang="fi-FI" sz="1800" dirty="0" err="1"/>
              <a:t>tram</a:t>
            </a:r>
            <a:r>
              <a:rPr lang="fi-FI" sz="1800" dirty="0"/>
              <a:t> </a:t>
            </a:r>
            <a:r>
              <a:rPr lang="fi-FI" sz="1800" dirty="0" err="1"/>
              <a:t>moves</a:t>
            </a:r>
            <a:r>
              <a:rPr lang="fi-FI" sz="1800" dirty="0"/>
              <a:t> at </a:t>
            </a:r>
            <a:r>
              <a:rPr lang="fi-FI" sz="1800" dirty="0" err="1"/>
              <a:t>walking</a:t>
            </a:r>
            <a:r>
              <a:rPr lang="fi-FI" sz="1800" dirty="0"/>
              <a:t> </a:t>
            </a:r>
            <a:r>
              <a:rPr lang="fi-FI" sz="1800" dirty="0" err="1"/>
              <a:t>speed</a:t>
            </a:r>
            <a:r>
              <a:rPr lang="fi-FI" sz="1800" dirty="0"/>
              <a:t>, </a:t>
            </a:r>
            <a:r>
              <a:rPr lang="fi-FI" sz="1800" dirty="0" err="1"/>
              <a:t>sometimes</a:t>
            </a:r>
            <a:r>
              <a:rPr lang="fi-FI" sz="1800" dirty="0"/>
              <a:t> as </a:t>
            </a:r>
            <a:r>
              <a:rPr lang="fi-FI" sz="1800" dirty="0" err="1"/>
              <a:t>fast</a:t>
            </a:r>
            <a:r>
              <a:rPr lang="fi-FI" sz="1800" dirty="0"/>
              <a:t> as </a:t>
            </a:r>
            <a:r>
              <a:rPr lang="fi-FI" sz="1800" dirty="0" err="1"/>
              <a:t>other</a:t>
            </a:r>
            <a:r>
              <a:rPr lang="fi-FI" sz="1800" dirty="0"/>
              <a:t> </a:t>
            </a:r>
            <a:r>
              <a:rPr lang="fi-FI" sz="1800" dirty="0" err="1"/>
              <a:t>vehicles</a:t>
            </a:r>
            <a:endParaRPr lang="fi-FI" sz="1800" dirty="0"/>
          </a:p>
          <a:p>
            <a:r>
              <a:rPr lang="en-US" sz="1800" dirty="0"/>
              <a:t>In addition to trams, maintenance vehicles also move on the track</a:t>
            </a:r>
            <a:r>
              <a:rPr lang="en-GB" sz="1800" dirty="0"/>
              <a:t>, so </a:t>
            </a:r>
            <a:r>
              <a:rPr lang="en-GB" sz="1800" b="1" dirty="0"/>
              <a:t>always be careful when crossing the track</a:t>
            </a:r>
            <a:r>
              <a:rPr lang="en-GB" sz="1800" dirty="0"/>
              <a:t>!</a:t>
            </a:r>
            <a:endParaRPr lang="en-GB" sz="1800" b="1" dirty="0"/>
          </a:p>
          <a:p>
            <a:endParaRPr lang="fi-FI" sz="1800" dirty="0"/>
          </a:p>
          <a:p>
            <a:endParaRPr lang="fi-FI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757F2C47-7099-46CC-AE05-D0E2EE7BA0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76" y="1140768"/>
            <a:ext cx="7274627" cy="5301208"/>
          </a:xfrm>
          <a:prstGeom prst="rect">
            <a:avLst/>
          </a:prstGeom>
        </p:spPr>
      </p:pic>
      <p:sp>
        <p:nvSpPr>
          <p:cNvPr id="6" name="Speech Bubble: Oval 9">
            <a:extLst>
              <a:ext uri="{FF2B5EF4-FFF2-40B4-BE49-F238E27FC236}">
                <a16:creationId xmlns:a16="http://schemas.microsoft.com/office/drawing/2014/main" id="{7AE2A4DC-73DC-435D-BD66-9A4F216176C6}"/>
              </a:ext>
            </a:extLst>
          </p:cNvPr>
          <p:cNvSpPr/>
          <p:nvPr/>
        </p:nvSpPr>
        <p:spPr>
          <a:xfrm flipH="1">
            <a:off x="4234550" y="5301179"/>
            <a:ext cx="2802291" cy="987301"/>
          </a:xfrm>
          <a:prstGeom prst="wedgeEllipseCallout">
            <a:avLst>
              <a:gd name="adj1" fmla="val -51734"/>
              <a:gd name="adj2" fmla="val 27684"/>
            </a:avLst>
          </a:prstGeom>
          <a:solidFill>
            <a:srgbClr val="1F2B7F"/>
          </a:solidFill>
          <a:ln>
            <a:solidFill>
              <a:srgbClr val="1F2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latin typeface="Arial Black" panose="020B0A04020102020204" pitchFamily="34" charset="0"/>
            </a:endParaRPr>
          </a:p>
          <a:p>
            <a:pPr algn="ctr"/>
            <a:r>
              <a:rPr lang="en-US" sz="1000" dirty="0">
                <a:latin typeface="Arial Black" panose="020B0A04020102020204" pitchFamily="34" charset="0"/>
              </a:rPr>
              <a:t>Stay alert when you’re on your way to school.</a:t>
            </a:r>
          </a:p>
          <a:p>
            <a:pPr lvl="0" algn="ctr"/>
            <a:endParaRPr lang="en-GB" sz="1000" b="1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074" y="5154611"/>
            <a:ext cx="1109547" cy="170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4934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0F163FC393F752438C91A2EDBD4160F4" ma:contentTypeVersion="13" ma:contentTypeDescription="Luo uusi asiakirja." ma:contentTypeScope="" ma:versionID="a150e493bd47102693b868571b7d7a00">
  <xsd:schema xmlns:xsd="http://www.w3.org/2001/XMLSchema" xmlns:xs="http://www.w3.org/2001/XMLSchema" xmlns:p="http://schemas.microsoft.com/office/2006/metadata/properties" xmlns:ns3="2966eb58-2db1-4cd0-9544-5651b5737087" xmlns:ns4="3bcef925-d886-41c1-a91f-4f1a6877d63f" targetNamespace="http://schemas.microsoft.com/office/2006/metadata/properties" ma:root="true" ma:fieldsID="39419e353f188da8d7c02677223fa867" ns3:_="" ns4:_="">
    <xsd:import namespace="2966eb58-2db1-4cd0-9544-5651b5737087"/>
    <xsd:import namespace="3bcef925-d886-41c1-a91f-4f1a6877d63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OCR" minOccurs="0"/>
                <xsd:element ref="ns3:MediaServiceLocatio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66eb58-2db1-4cd0-9544-5651b57370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cef925-d886-41c1-a91f-4f1a6877d63f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Jakamisvihjeen hajautus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78F8940-5EE4-42C9-B9D8-0100756D626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34D4A86-F526-45C1-BB96-612A1FFEE91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66eb58-2db1-4cd0-9544-5651b5737087"/>
    <ds:schemaRef ds:uri="3bcef925-d886-41c1-a91f-4f1a6877d63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E2B7D34-1D85-4DDC-9585-CDF131E01150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3bcef925-d886-41c1-a91f-4f1a6877d63f"/>
    <ds:schemaRef ds:uri="http://purl.org/dc/elements/1.1/"/>
    <ds:schemaRef ds:uri="http://schemas.microsoft.com/office/2006/metadata/properties"/>
    <ds:schemaRef ds:uri="2966eb58-2db1-4cd0-9544-5651b5737087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1327</Words>
  <Application>Microsoft Office PowerPoint</Application>
  <PresentationFormat>Laajakuva</PresentationFormat>
  <Paragraphs>121</Paragraphs>
  <Slides>18</Slides>
  <Notes>4</Notes>
  <HiddenSlides>0</HiddenSlides>
  <MMClips>0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18</vt:i4>
      </vt:variant>
    </vt:vector>
  </HeadingPairs>
  <TitlesOfParts>
    <vt:vector size="25" baseType="lpstr">
      <vt:lpstr>Arial</vt:lpstr>
      <vt:lpstr>Arial Black</vt:lpstr>
      <vt:lpstr>Arial Narrow</vt:lpstr>
      <vt:lpstr>Calibri</vt:lpstr>
      <vt:lpstr>Calibri Light</vt:lpstr>
      <vt:lpstr>Times New Roman</vt:lpstr>
      <vt:lpstr>Office Theme</vt:lpstr>
      <vt:lpstr>Keep your eyes  open!</vt:lpstr>
      <vt:lpstr>Tampere Tramway</vt:lpstr>
      <vt:lpstr>Tampere Tram</vt:lpstr>
      <vt:lpstr>PowerPoint-esitys</vt:lpstr>
      <vt:lpstr>PowerPoint-esitys</vt:lpstr>
      <vt:lpstr>PowerPoint-esitys</vt:lpstr>
      <vt:lpstr>PowerPoint-esitys</vt:lpstr>
      <vt:lpstr>Test run route 3</vt:lpstr>
      <vt:lpstr>Test run route 4</vt:lpstr>
      <vt:lpstr>Test run route 5</vt:lpstr>
      <vt:lpstr>Test run route 6</vt:lpstr>
      <vt:lpstr>How do you know if you are along the test run route?</vt:lpstr>
      <vt:lpstr>Traffic signallers guide road users</vt:lpstr>
      <vt:lpstr>How do I cross the tramway safely?</vt:lpstr>
      <vt:lpstr>PowerPoint-esitys</vt:lpstr>
      <vt:lpstr>PowerPoint-esitys</vt:lpstr>
      <vt:lpstr>Thank you!</vt:lpstr>
      <vt:lpstr>Useful links and videos for teachers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Nyt tarkkana!</dc:title>
  <dc:creator>Anniina Linnoinen</dc:creator>
  <cp:lastModifiedBy>Lindfors Emmiina</cp:lastModifiedBy>
  <cp:revision>96</cp:revision>
  <dcterms:created xsi:type="dcterms:W3CDTF">2020-02-16T08:04:16Z</dcterms:created>
  <dcterms:modified xsi:type="dcterms:W3CDTF">2021-06-14T10:37:06Z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0x0101000F163FC393F752438C91A2EDBD4160F4</vt:lpwstr>
  </property>
  <property fmtid="{D5CDD505-2E9C-101B-9397-08002B2CF9AE}" pid="3" name="_NewReviewCycle">
    <vt:lpwstr/>
  </property>
</Properties>
</file>