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71" r:id="rId5"/>
    <p:sldId id="303" r:id="rId6"/>
    <p:sldId id="308" r:id="rId7"/>
    <p:sldId id="293" r:id="rId8"/>
    <p:sldId id="310" r:id="rId9"/>
    <p:sldId id="299" r:id="rId10"/>
    <p:sldId id="307" r:id="rId11"/>
    <p:sldId id="309" r:id="rId12"/>
    <p:sldId id="300" r:id="rId13"/>
    <p:sldId id="311" r:id="rId14"/>
    <p:sldId id="288" r:id="rId15"/>
    <p:sldId id="302" r:id="rId1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1D67"/>
    <a:srgbClr val="D51317"/>
    <a:srgbClr val="3A31AD"/>
    <a:srgbClr val="362EA2"/>
    <a:srgbClr val="3F35BD"/>
    <a:srgbClr val="C1E9FB"/>
    <a:srgbClr val="8DD8F8"/>
    <a:srgbClr val="E8F7FE"/>
    <a:srgbClr val="FFE800"/>
    <a:srgbClr val="E4E1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94994" autoAdjust="0"/>
  </p:normalViewPr>
  <p:slideViewPr>
    <p:cSldViewPr snapToObjects="1">
      <p:cViewPr varScale="1">
        <p:scale>
          <a:sx n="63" d="100"/>
          <a:sy n="63" d="100"/>
        </p:scale>
        <p:origin x="608" y="6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fors Emmiina" userId="d7f5efa9-88da-4d1b-bf9e-cfabc819d6cc" providerId="ADAL" clId="{8A666DE7-52F1-4777-949C-490FCAD4A310}"/>
    <pc:docChg chg="custSel modSld">
      <pc:chgData name="Lindfors Emmiina" userId="d7f5efa9-88da-4d1b-bf9e-cfabc819d6cc" providerId="ADAL" clId="{8A666DE7-52F1-4777-949C-490FCAD4A310}" dt="2021-11-26T13:37:28.643" v="237" actId="20577"/>
      <pc:docMkLst>
        <pc:docMk/>
      </pc:docMkLst>
      <pc:sldChg chg="addSp delSp modSp">
        <pc:chgData name="Lindfors Emmiina" userId="d7f5efa9-88da-4d1b-bf9e-cfabc819d6cc" providerId="ADAL" clId="{8A666DE7-52F1-4777-949C-490FCAD4A310}" dt="2021-11-26T13:37:28.643" v="237" actId="20577"/>
        <pc:sldMkLst>
          <pc:docMk/>
          <pc:sldMk cId="2681646272" sldId="309"/>
        </pc:sldMkLst>
        <pc:spChg chg="add mod">
          <ac:chgData name="Lindfors Emmiina" userId="d7f5efa9-88da-4d1b-bf9e-cfabc819d6cc" providerId="ADAL" clId="{8A666DE7-52F1-4777-949C-490FCAD4A310}" dt="2021-11-26T13:37:28.643" v="237" actId="20577"/>
          <ac:spMkLst>
            <pc:docMk/>
            <pc:sldMk cId="2681646272" sldId="309"/>
            <ac:spMk id="2" creationId="{718B3298-156E-43C2-A391-77733D216CA3}"/>
          </ac:spMkLst>
        </pc:spChg>
        <pc:spChg chg="add mod">
          <ac:chgData name="Lindfors Emmiina" userId="d7f5efa9-88da-4d1b-bf9e-cfabc819d6cc" providerId="ADAL" clId="{8A666DE7-52F1-4777-949C-490FCAD4A310}" dt="2021-11-26T13:36:44.352" v="136" actId="1076"/>
          <ac:spMkLst>
            <pc:docMk/>
            <pc:sldMk cId="2681646272" sldId="309"/>
            <ac:spMk id="5" creationId="{64B51B9D-90FE-4F92-B199-AA0F73DF7D75}"/>
          </ac:spMkLst>
        </pc:spChg>
        <pc:spChg chg="add mod">
          <ac:chgData name="Lindfors Emmiina" userId="d7f5efa9-88da-4d1b-bf9e-cfabc819d6cc" providerId="ADAL" clId="{8A666DE7-52F1-4777-949C-490FCAD4A310}" dt="2021-11-26T13:36:52.827" v="138" actId="1076"/>
          <ac:spMkLst>
            <pc:docMk/>
            <pc:sldMk cId="2681646272" sldId="309"/>
            <ac:spMk id="12" creationId="{7B8F1478-14F1-4E6B-9E39-52A9C20EF602}"/>
          </ac:spMkLst>
        </pc:spChg>
        <pc:picChg chg="del">
          <ac:chgData name="Lindfors Emmiina" userId="d7f5efa9-88da-4d1b-bf9e-cfabc819d6cc" providerId="ADAL" clId="{8A666DE7-52F1-4777-949C-490FCAD4A310}" dt="2021-11-26T13:30:49.805" v="4" actId="478"/>
          <ac:picMkLst>
            <pc:docMk/>
            <pc:sldMk cId="2681646272" sldId="309"/>
            <ac:picMk id="10" creationId="{5A0EDE7D-E6BA-4073-BA9A-B1A4D77B6B3A}"/>
          </ac:picMkLst>
        </pc:picChg>
        <pc:picChg chg="del">
          <ac:chgData name="Lindfors Emmiina" userId="d7f5efa9-88da-4d1b-bf9e-cfabc819d6cc" providerId="ADAL" clId="{8A666DE7-52F1-4777-949C-490FCAD4A310}" dt="2021-11-26T13:30:39.192" v="0" actId="478"/>
          <ac:picMkLst>
            <pc:docMk/>
            <pc:sldMk cId="2681646272" sldId="309"/>
            <ac:picMk id="11" creationId="{8D53239A-CC05-4606-9B58-917B3925CD85}"/>
          </ac:picMkLst>
        </pc:picChg>
        <pc:picChg chg="add mod modCrop">
          <ac:chgData name="Lindfors Emmiina" userId="d7f5efa9-88da-4d1b-bf9e-cfabc819d6cc" providerId="ADAL" clId="{8A666DE7-52F1-4777-949C-490FCAD4A310}" dt="2021-11-26T13:33:28.771" v="9" actId="732"/>
          <ac:picMkLst>
            <pc:docMk/>
            <pc:sldMk cId="2681646272" sldId="309"/>
            <ac:picMk id="1026" creationId="{DD2798BE-4F6D-4D6E-8731-8D412A9EE47F}"/>
          </ac:picMkLst>
        </pc:picChg>
        <pc:picChg chg="add mod modCrop">
          <ac:chgData name="Lindfors Emmiina" userId="d7f5efa9-88da-4d1b-bf9e-cfabc819d6cc" providerId="ADAL" clId="{8A666DE7-52F1-4777-949C-490FCAD4A310}" dt="2021-11-26T13:34:04.186" v="11" actId="732"/>
          <ac:picMkLst>
            <pc:docMk/>
            <pc:sldMk cId="2681646272" sldId="309"/>
            <ac:picMk id="1028" creationId="{D0BFACC1-CCCF-4A5B-8CE7-8B562B6DBA9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1903B-3366-41BD-848A-F076CF8B725C}" type="datetimeFigureOut">
              <a:rPr lang="fi-FI" smtClean="0"/>
              <a:t>26.11.2021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DA513-AEDA-4E0A-B479-4A9F15824D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17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CB138-7F2E-1042-A1BB-DD0E259E8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3025" y="1794625"/>
            <a:ext cx="6200775" cy="2478087"/>
          </a:xfr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B5D4D-C0BD-6A46-A8C7-18261D386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3025" y="4625410"/>
            <a:ext cx="6200775" cy="109612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CBA91-9214-2F4D-944A-AA45FB71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26.11.2021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5F0AC-856C-EC42-98CE-882C9B2C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715AE-9AC0-FB41-85EC-2BD33FB4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2805D4-3938-904A-821C-A14F1299CE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4443413"/>
            <a:ext cx="3845099" cy="19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9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5132" y="235131"/>
            <a:ext cx="11704320" cy="29652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27364"/>
            <a:ext cx="3932237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A16F9-E23A-1D46-85D0-4ECC449D9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1269" y="4349406"/>
            <a:ext cx="6102531" cy="200694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26.11.2021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1269" y="3557563"/>
            <a:ext cx="6102531" cy="633544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168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59A7-5110-064A-8427-ED28EB3BD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EB5BF-0BD6-E746-8093-1FDFC905F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A2DBD-4084-DC4A-A934-2704FE6AC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F4300-6820-2748-8C4F-0D86C5C7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26.11.2021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D2B5C-87B7-B048-BBCB-2B961929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1F14B-1515-6C4D-A622-873E25CFC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875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6540-D1C1-F947-9215-67AF3F173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AC3E8-F0B3-8F43-9FDF-BA3E921AE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05F8C-64C2-3741-88CD-9335833F4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85652-EAE9-C54B-8F57-392031AB4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BC348B-21FF-B744-ACDA-291BF0977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4E3B7A-27FB-B846-A826-EC3C12D7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26.11.2021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BC13E-08FC-FE48-B1FE-BCDDBFE6F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21FD96-AE1B-1148-BC55-38B9F756D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0591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7BF788-CD84-A445-BBF7-0DC96DFCB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26.11.2021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22D9C8-C452-2F46-92F2-4640460D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4D792-BE64-9242-979C-A3F4624F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9237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5CA3C-DDEB-9545-A445-11D17B87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32AC7-5321-9247-A1F2-ECDB36AE6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D9B73-5734-3C44-AE1A-65B64909F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63EE0-6CD9-4544-9D3D-005D0FB9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26.11.2021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54627-6F72-CD4E-B16A-F8B50C77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E58D2-8973-F64A-8851-929C0982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0830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2A2C-674E-9848-82F2-4C0DF0D3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3F8FC-8FAF-7747-BFAD-682078BE0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1F8AE-7B92-4748-87D9-32D4AF27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26.11.2021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98F49-E62A-8644-88FC-E49710D4B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C953-234E-4349-A95E-9053070F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0198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0070C6-B434-7A4E-AF2D-776252113D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077101-589B-9249-BD12-C4E37113C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48A96-E41E-1C45-81C1-E24C6F31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26.11.2021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EB623-65B9-3D4C-B4A9-6DAE9659B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679E3-AA65-8548-8608-C2E55EFC3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1290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9763"/>
            <a:ext cx="5705475" cy="16002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19006"/>
            <a:ext cx="5705475" cy="229597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26.11.2021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B06B10E-4B5F-5041-8A5E-E4F69969E5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92950" y="742950"/>
            <a:ext cx="3997325" cy="48085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4pPr>
            <a:lvl5pPr marL="20574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64606"/>
            <a:ext cx="5705475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558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9535886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26.11.2021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37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26.11.2021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80744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1251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6235"/>
            <a:ext cx="9535886" cy="2561072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26.11.2021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161835"/>
            <a:ext cx="9535886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8836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8436-A877-9045-BE73-DD7D37295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59"/>
            <a:ext cx="4824369" cy="2155371"/>
          </a:xfrm>
        </p:spPr>
        <p:txBody>
          <a:bodyPr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D5540-A3FC-9046-8832-1317A1B07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26.11.2021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0C2A2-6169-364C-918E-B2A914114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1A3CB-E435-584B-B30C-0276513C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A8672-9174-974C-9D8E-0C6E09FEB6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3486" y="222069"/>
            <a:ext cx="6379028" cy="63877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89412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26.11.2021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58663"/>
            <a:ext cx="4191000" cy="777780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ACEFC46-48C2-6E4C-AF75-0EAE224273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222625"/>
            <a:ext cx="4191000" cy="22860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254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D513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26.11.2021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A1C6F1-4894-5247-9B70-081E0C3725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6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27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EA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26.11.2021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B0176-F390-FB46-97A8-57CC64CDD5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3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1DC848-6478-0740-8994-24C5CB83F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42E80-93C5-1547-9220-68F95AA47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50B5F-E24A-FC49-8ABF-76EC09695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124CD-4D98-FE44-813D-398259D34955}" type="datetimeFigureOut">
              <a:rPr lang="fi-FI" smtClean="0"/>
              <a:t>26.11.2021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7BB92-68B1-D344-9CB3-BFD8E887B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627B3-D91C-8340-A5EB-5EDC9837B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55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4" r:id="rId4"/>
    <p:sldLayoutId id="2147483662" r:id="rId5"/>
    <p:sldLayoutId id="2147483651" r:id="rId6"/>
    <p:sldLayoutId id="2147483657" r:id="rId7"/>
    <p:sldLayoutId id="2147483654" r:id="rId8"/>
    <p:sldLayoutId id="2147483660" r:id="rId9"/>
    <p:sldLayoutId id="2147483661" r:id="rId10"/>
    <p:sldLayoutId id="2147483652" r:id="rId11"/>
    <p:sldLayoutId id="2147483653" r:id="rId12"/>
    <p:sldLayoutId id="2147483655" r:id="rId13"/>
    <p:sldLayoutId id="2147483656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EfMh6Qnf44" TargetMode="External"/><Relationship Id="rId2" Type="http://schemas.openxmlformats.org/officeDocument/2006/relationships/hyperlink" Target="https://youtu.be/YifQFmBNbLY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youtu.be/3pqwARTMuVY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z7BL0wucCM" TargetMode="External"/><Relationship Id="rId2" Type="http://schemas.openxmlformats.org/officeDocument/2006/relationships/hyperlink" Target="https://www.tampereenratikka.fi/tampereen-ratikka/liikenneturvallisuus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youtu.be/p2UCXwtRBzs" TargetMode="External"/><Relationship Id="rId5" Type="http://schemas.openxmlformats.org/officeDocument/2006/relationships/hyperlink" Target="https://www.youtube.com/playlist?list=PLp4JPyWftiHUOCK86SxBfkYkQysugRLoL" TargetMode="External"/><Relationship Id="rId4" Type="http://schemas.openxmlformats.org/officeDocument/2006/relationships/hyperlink" Target="https://youtu.be/zBGXAqfLbWY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time_continue=4&amp;v=HP8KR9HDhqE&amp;feature=emb_logo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sz="4000" dirty="0"/>
              <a:t>Nyt tarkkana!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Raitiovaunu liikkeellä.</a:t>
            </a:r>
          </a:p>
        </p:txBody>
      </p:sp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A272F349-ACA2-441D-A315-8222B7F9F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7049">
            <a:off x="9330243" y="2501846"/>
            <a:ext cx="2490564" cy="4074779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4944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/>
              <a:t>R.A. Tikka ja </a:t>
            </a:r>
            <a:r>
              <a:rPr lang="fi-FI" sz="2800" dirty="0" err="1"/>
              <a:t>Ratikkabongari</a:t>
            </a:r>
            <a:r>
              <a:rPr lang="fi-FI" sz="2800" dirty="0"/>
              <a:t> opettamassa Ratikka-arkeen totuttelua!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199" y="1772816"/>
            <a:ext cx="10010329" cy="3861068"/>
          </a:xfrm>
        </p:spPr>
        <p:txBody>
          <a:bodyPr>
            <a:normAutofit/>
          </a:bodyPr>
          <a:lstStyle/>
          <a:p>
            <a:r>
              <a:rPr lang="fi-FI" dirty="0"/>
              <a:t>Ratikka tuo kaikkien Tampereella liikkuvien arkeen uutta opeteltavaa. Uuden edessä ovat myös pienet tamperelaiset. Apuun ovat rientäneet </a:t>
            </a:r>
            <a:r>
              <a:rPr lang="fi-FI" dirty="0" err="1"/>
              <a:t>Ratikkabongari</a:t>
            </a:r>
            <a:r>
              <a:rPr lang="fi-FI" dirty="0"/>
              <a:t> ja paljasvarpainen takatukkatikka R.A. Tikka.</a:t>
            </a:r>
          </a:p>
          <a:p>
            <a:r>
              <a:rPr lang="fi-FI" dirty="0"/>
              <a:t>Katso lapsille suunnatut videot:</a:t>
            </a:r>
          </a:p>
          <a:p>
            <a:pPr lvl="1"/>
            <a:r>
              <a:rPr lang="fi-FI" dirty="0"/>
              <a:t>R.A. Tikka ja </a:t>
            </a:r>
            <a:r>
              <a:rPr lang="fi-FI" dirty="0" err="1"/>
              <a:t>Ratikkabongari</a:t>
            </a:r>
            <a:r>
              <a:rPr lang="fi-FI" dirty="0"/>
              <a:t> Ratikkapysäkillä: </a:t>
            </a:r>
            <a:r>
              <a:rPr lang="fi-FI" dirty="0">
                <a:hlinkClick r:id="rId2"/>
              </a:rPr>
              <a:t>https://youtu.be/YifQFmBNbLY</a:t>
            </a:r>
            <a:endParaRPr lang="fi-FI" dirty="0"/>
          </a:p>
          <a:p>
            <a:pPr lvl="1"/>
            <a:r>
              <a:rPr lang="fi-FI" dirty="0"/>
              <a:t>Raiteiden turvallinen ylittäminen R.A. Tikan ja </a:t>
            </a:r>
            <a:r>
              <a:rPr lang="fi-FI" dirty="0" err="1"/>
              <a:t>Ratikkabongarin</a:t>
            </a:r>
            <a:r>
              <a:rPr lang="fi-FI" dirty="0"/>
              <a:t> kanssa: </a:t>
            </a:r>
            <a:r>
              <a:rPr lang="fi-FI" dirty="0">
                <a:hlinkClick r:id="rId3"/>
              </a:rPr>
              <a:t>https://youtu.be/BEfMh6Qnf44</a:t>
            </a:r>
            <a:r>
              <a:rPr lang="fi-FI" dirty="0"/>
              <a:t> </a:t>
            </a:r>
          </a:p>
          <a:p>
            <a:pPr lvl="1"/>
            <a:r>
              <a:rPr lang="fi-FI" dirty="0"/>
              <a:t>Ratikalla matkustamisen ABC R.A. Tikan ja </a:t>
            </a:r>
            <a:r>
              <a:rPr lang="fi-FI" dirty="0" err="1"/>
              <a:t>Ratikkabongarin</a:t>
            </a:r>
            <a:r>
              <a:rPr lang="fi-FI" dirty="0"/>
              <a:t> kanssa: </a:t>
            </a:r>
            <a:r>
              <a:rPr lang="fi-FI" dirty="0">
                <a:hlinkClick r:id="rId4"/>
              </a:rPr>
              <a:t>https://youtu.be/3pqwARTMuVY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9898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Hyödyllisiä linkkejä ja videoita opettajille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199" y="1772816"/>
            <a:ext cx="10586393" cy="38610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000" dirty="0">
                <a:latin typeface="Arial Black" panose="020B0A04020102020204" pitchFamily="34" charset="0"/>
              </a:rPr>
              <a:t>Tampereen Ratikan liikenneturvallisuus-sivut + animaatiot:</a:t>
            </a:r>
          </a:p>
          <a:p>
            <a:pPr marL="0" indent="0">
              <a:buNone/>
            </a:pPr>
            <a:r>
              <a:rPr lang="fi-FI" sz="2000" dirty="0">
                <a:hlinkClick r:id="rId2"/>
              </a:rPr>
              <a:t>https://www.tampereenratikka.fi/tampereen-ratikka/liikenneturvallisuus/</a:t>
            </a:r>
            <a:endParaRPr lang="fi-FI" sz="20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fi-FI" sz="2000" dirty="0">
                <a:latin typeface="Arial Black" panose="020B0A04020102020204" pitchFamily="34" charset="0"/>
              </a:rPr>
              <a:t>Ratikalla ja bussilla matkustaminen:</a:t>
            </a:r>
          </a:p>
          <a:p>
            <a:pPr marL="0" indent="0">
              <a:buNone/>
            </a:pPr>
            <a:r>
              <a:rPr lang="fi-FI" sz="2000" dirty="0" err="1"/>
              <a:t>Rasse</a:t>
            </a:r>
            <a:r>
              <a:rPr lang="fi-FI" sz="2000" dirty="0"/>
              <a:t>-koira matkustaa Tampereen Ratikalla </a:t>
            </a:r>
            <a:r>
              <a:rPr lang="fi-FI" sz="2000" dirty="0">
                <a:hlinkClick r:id="rId3"/>
              </a:rPr>
              <a:t>https://youtu.be/9z7BL0wucCM</a:t>
            </a:r>
            <a:r>
              <a:rPr lang="fi-FI" sz="2000" dirty="0"/>
              <a:t> </a:t>
            </a:r>
          </a:p>
          <a:p>
            <a:pPr marL="0" indent="0">
              <a:buNone/>
            </a:pPr>
            <a:r>
              <a:rPr lang="fi-FI" sz="2000" dirty="0"/>
              <a:t>Onni-nalle matkustaa Nyssellä </a:t>
            </a:r>
            <a:r>
              <a:rPr lang="fi-FI" sz="2000" dirty="0">
                <a:hlinkClick r:id="rId4"/>
              </a:rPr>
              <a:t>https://youtu.be/zBGXAqfLbWY</a:t>
            </a:r>
            <a:r>
              <a:rPr lang="fi-FI" sz="2000" dirty="0"/>
              <a:t> </a:t>
            </a:r>
          </a:p>
          <a:p>
            <a:pPr marL="0" indent="0">
              <a:buNone/>
            </a:pPr>
            <a:r>
              <a:rPr lang="fi-FI" sz="2000" dirty="0"/>
              <a:t>Ratikalla matkustaminen-animaatiot </a:t>
            </a:r>
            <a:r>
              <a:rPr lang="fi-FI" sz="2000" dirty="0">
                <a:hlinkClick r:id="rId5"/>
              </a:rPr>
              <a:t>https://www.youtube.com/playlist?list=PLp4JPyWftiHUOCK86SxBfkYkQysugRLoL</a:t>
            </a:r>
            <a:r>
              <a:rPr lang="fi-FI" sz="2000" dirty="0"/>
              <a:t> </a:t>
            </a:r>
            <a:endParaRPr lang="fi-FI" sz="20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fi-FI" sz="2000" dirty="0">
                <a:latin typeface="Arial Black" panose="020B0A04020102020204" pitchFamily="34" charset="0"/>
              </a:rPr>
              <a:t>Rataturvallisuus:</a:t>
            </a:r>
          </a:p>
          <a:p>
            <a:pPr marL="0" indent="0">
              <a:buNone/>
            </a:pPr>
            <a:r>
              <a:rPr lang="fi-FI" sz="2000" dirty="0"/>
              <a:t>Väyläviraston video rataturvallisuudesta yläkoululaisille </a:t>
            </a:r>
            <a:r>
              <a:rPr lang="fi-FI" sz="2000" dirty="0">
                <a:hlinkClick r:id="rId6"/>
              </a:rPr>
              <a:t>https://youtu.be/p2UCXwtRBzs</a:t>
            </a:r>
            <a:r>
              <a:rPr lang="fi-FI" sz="2000" dirty="0"/>
              <a:t>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0961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799855" y="1794625"/>
            <a:ext cx="6200775" cy="2478087"/>
          </a:xfrm>
        </p:spPr>
        <p:txBody>
          <a:bodyPr>
            <a:normAutofit/>
          </a:bodyPr>
          <a:lstStyle/>
          <a:p>
            <a:r>
              <a:rPr lang="fi-FI" sz="4000" dirty="0"/>
              <a:t>Kiitos!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799856" y="4625410"/>
            <a:ext cx="6200775" cy="1096122"/>
          </a:xfrm>
        </p:spPr>
        <p:txBody>
          <a:bodyPr/>
          <a:lstStyle/>
          <a:p>
            <a:r>
              <a:rPr lang="fi-FI" dirty="0"/>
              <a:t>Ollaan yhdessä tarkkoja liikenteessä.</a:t>
            </a:r>
          </a:p>
        </p:txBody>
      </p:sp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A272F349-ACA2-441D-A315-8222B7F9F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7049">
            <a:off x="9964652" y="2900473"/>
            <a:ext cx="2251663" cy="3683917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704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67408" y="544284"/>
            <a:ext cx="9535887" cy="1336449"/>
          </a:xfrm>
        </p:spPr>
        <p:txBody>
          <a:bodyPr>
            <a:normAutofit/>
          </a:bodyPr>
          <a:lstStyle/>
          <a:p>
            <a:r>
              <a:rPr lang="fi-FI" sz="2800" dirty="0"/>
              <a:t>Tampereen Ratikka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67408" y="1683438"/>
            <a:ext cx="6337920" cy="3569110"/>
          </a:xfrm>
        </p:spPr>
        <p:txBody>
          <a:bodyPr>
            <a:normAutofit/>
          </a:bodyPr>
          <a:lstStyle/>
          <a:p>
            <a:r>
              <a:rPr lang="fi-FI" sz="1800" dirty="0"/>
              <a:t>Ratikka on pysyvä osa Tampereen liikennettä – kaupungissa liikennöi yhteensä 20 raitiovaunua</a:t>
            </a:r>
          </a:p>
          <a:p>
            <a:r>
              <a:rPr lang="fi-FI" sz="1800" dirty="0"/>
              <a:t>Ratikan linja 1 kulkee välillä </a:t>
            </a:r>
            <a:r>
              <a:rPr lang="fi-FI" sz="1800" dirty="0" err="1"/>
              <a:t>Tays</a:t>
            </a:r>
            <a:r>
              <a:rPr lang="fi-FI" sz="1800" dirty="0"/>
              <a:t> – Sorin aukio ja linja 3 välillä Hervanta – Pyynikintori</a:t>
            </a:r>
          </a:p>
          <a:p>
            <a:r>
              <a:rPr lang="fi-FI" sz="1800" dirty="0"/>
              <a:t>Tampereen Ratikat ovat upouusia ja ne on valmistettu Kajaanissa, Suomessa</a:t>
            </a:r>
          </a:p>
          <a:p>
            <a:r>
              <a:rPr lang="fi-FI" sz="1800" dirty="0"/>
              <a:t>Ratikassa on tilaa enimmillään 264 matkustajalle. Istumapaikkoja on 104 kappaletta. </a:t>
            </a:r>
          </a:p>
          <a:p>
            <a:r>
              <a:rPr lang="fi-FI" sz="1800" dirty="0"/>
              <a:t>Ratikassa ja bussissa matkustetaan samalla Nyssen matkalipulla</a:t>
            </a:r>
          </a:p>
          <a:p>
            <a:pPr marL="0" indent="0">
              <a:buNone/>
            </a:pPr>
            <a:endParaRPr lang="fi-FI" dirty="0">
              <a:effectLst/>
            </a:endParaRP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256F0AF0-B51C-4B14-92DA-6D6E71625E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99" t="4136" r="30002" b="4450"/>
          <a:stretch/>
        </p:blipFill>
        <p:spPr>
          <a:xfrm>
            <a:off x="8090416" y="978530"/>
            <a:ext cx="3490175" cy="49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98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/>
              <a:t>Tampereen Ratikka</a:t>
            </a:r>
          </a:p>
        </p:txBody>
      </p:sp>
      <p:sp>
        <p:nvSpPr>
          <p:cNvPr id="11" name="Tekstiruutu 10"/>
          <p:cNvSpPr txBox="1"/>
          <p:nvPr/>
        </p:nvSpPr>
        <p:spPr>
          <a:xfrm>
            <a:off x="6552468" y="1221085"/>
            <a:ext cx="2221257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Pituus 16,5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Korkeus 4.4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Leveys 2,6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Maksimi kokonaismassa 48 t</a:t>
            </a: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18" name="Tekstiruutu 17"/>
          <p:cNvSpPr txBox="1"/>
          <p:nvPr/>
        </p:nvSpPr>
        <p:spPr>
          <a:xfrm>
            <a:off x="861771" y="2869932"/>
            <a:ext cx="2452479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Pituus 37,3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Korkeus 3,60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Leveys 2,65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Kokonaismassa 57,4 t (taara)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</a:rPr>
              <a:t>Maksimi kokonaismassa 84,4 t (istuvat + 6 hlö /m</a:t>
            </a:r>
            <a:r>
              <a:rPr kumimoji="0" lang="fi-FI" alt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</a:rPr>
              <a:t>2</a:t>
            </a:r>
            <a:r>
              <a:rPr kumimoji="0" lang="fi-FI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</a:rPr>
              <a:t>)</a:t>
            </a: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9" name="Kuvan paikkamerkki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t="41097" r="2984" b="40513"/>
          <a:stretch/>
        </p:blipFill>
        <p:spPr>
          <a:xfrm>
            <a:off x="847893" y="4108241"/>
            <a:ext cx="10704510" cy="1418968"/>
          </a:xfrm>
          <a:prstGeom prst="rect">
            <a:avLst/>
          </a:prstGeom>
        </p:spPr>
      </p:pic>
      <p:sp>
        <p:nvSpPr>
          <p:cNvPr id="12" name="Vasen aaltosulje 11"/>
          <p:cNvSpPr/>
          <p:nvPr/>
        </p:nvSpPr>
        <p:spPr>
          <a:xfrm rot="5400000">
            <a:off x="8986631" y="-267686"/>
            <a:ext cx="256949" cy="4644295"/>
          </a:xfrm>
          <a:prstGeom prst="leftBrace">
            <a:avLst>
              <a:gd name="adj1" fmla="val 8333"/>
              <a:gd name="adj2" fmla="val 501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kstiruutu 12"/>
          <p:cNvSpPr txBox="1"/>
          <p:nvPr/>
        </p:nvSpPr>
        <p:spPr>
          <a:xfrm>
            <a:off x="8835589" y="1549147"/>
            <a:ext cx="559031" cy="274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16,5 m</a:t>
            </a:r>
          </a:p>
        </p:txBody>
      </p:sp>
      <p:sp>
        <p:nvSpPr>
          <p:cNvPr id="14" name="Vasen aaltosulje 13"/>
          <p:cNvSpPr/>
          <p:nvPr/>
        </p:nvSpPr>
        <p:spPr>
          <a:xfrm rot="5400000">
            <a:off x="6074732" y="-1166253"/>
            <a:ext cx="235006" cy="10494961"/>
          </a:xfrm>
          <a:prstGeom prst="leftBrace">
            <a:avLst>
              <a:gd name="adj1" fmla="val 8333"/>
              <a:gd name="adj2" fmla="val 5053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kstiruutu 19"/>
          <p:cNvSpPr txBox="1"/>
          <p:nvPr/>
        </p:nvSpPr>
        <p:spPr>
          <a:xfrm>
            <a:off x="5879976" y="3588925"/>
            <a:ext cx="450659" cy="274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37 m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505" y="2117219"/>
            <a:ext cx="4657748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27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D71B38B-9E71-4F1E-85FE-7E50B98C8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88" t="1959" r="25512" b="2462"/>
          <a:stretch/>
        </p:blipFill>
        <p:spPr>
          <a:xfrm>
            <a:off x="6754719" y="248194"/>
            <a:ext cx="5168310" cy="6387737"/>
          </a:xfrm>
          <a:prstGeom prst="rect">
            <a:avLst/>
          </a:prstGeo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662543" y="1632726"/>
            <a:ext cx="5576257" cy="3884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dirty="0"/>
              <a:t>Varikko on paikka, jossa Ratikoita säilytetään ja huolletaan. Se on raitiovaunujen koti. </a:t>
            </a:r>
          </a:p>
          <a:p>
            <a:r>
              <a:rPr lang="fi-FI" sz="2000" dirty="0"/>
              <a:t>Varikko sijaitsee Hervannassa</a:t>
            </a:r>
          </a:p>
          <a:p>
            <a:pPr marL="0" indent="0">
              <a:buNone/>
            </a:pPr>
            <a:endParaRPr lang="fi-FI" sz="2000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695400" y="500742"/>
            <a:ext cx="5257801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sz="2800" dirty="0"/>
              <a:t>Raitiovaunuvarikko</a:t>
            </a:r>
          </a:p>
        </p:txBody>
      </p:sp>
      <p:pic>
        <p:nvPicPr>
          <p:cNvPr id="3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683E1143-9823-474A-AFF9-73975C13C7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7475" y="4747822"/>
            <a:ext cx="3543099" cy="1993187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D4FFC92-302E-4BB3-B4D6-500E4F111F8E}"/>
              </a:ext>
            </a:extLst>
          </p:cNvPr>
          <p:cNvSpPr/>
          <p:nvPr/>
        </p:nvSpPr>
        <p:spPr>
          <a:xfrm flipH="1">
            <a:off x="5953201" y="4171602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Hervannan raitiovaunuvarikko on kaikkien raitiovaunujen koti!</a:t>
            </a:r>
          </a:p>
        </p:txBody>
      </p:sp>
    </p:spTree>
    <p:extLst>
      <p:ext uri="{BB962C8B-B14F-4D97-AF65-F5344CB8AC3E}">
        <p14:creationId xmlns:p14="http://schemas.microsoft.com/office/powerpoint/2010/main" val="3947004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AA6C08B8-8E52-43C9-83E9-FF0B5A0A4C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29" t="11151" r="29329" b="10100"/>
          <a:stretch/>
        </p:blipFill>
        <p:spPr>
          <a:xfrm>
            <a:off x="6040546" y="232405"/>
            <a:ext cx="5919366" cy="6342178"/>
          </a:xfrm>
          <a:prstGeom prst="rect">
            <a:avLst/>
          </a:prstGeo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518012" y="1340768"/>
            <a:ext cx="5047661" cy="394307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Tampereen Ratikan vaunut kulkevat päiväsaikaan 7,5 minuutin </a:t>
            </a:r>
            <a:r>
              <a:rPr lang="fi-FI" dirty="0" err="1"/>
              <a:t>vuorovälein</a:t>
            </a:r>
            <a:r>
              <a:rPr lang="fi-FI" dirty="0"/>
              <a:t>. Keskustassa </a:t>
            </a:r>
            <a:r>
              <a:rPr lang="fi-FI" dirty="0" err="1"/>
              <a:t>vuoroväli</a:t>
            </a:r>
            <a:r>
              <a:rPr lang="fi-FI" dirty="0"/>
              <a:t> on 3–4 minuuttia.</a:t>
            </a:r>
          </a:p>
          <a:p>
            <a:r>
              <a:rPr lang="fi-FI" b="1" dirty="0"/>
              <a:t>Linja 1 Sorin aukiolta Kaupin kampukselle sisältää 9 pysäkkiä:</a:t>
            </a:r>
          </a:p>
          <a:p>
            <a:pPr lvl="1"/>
            <a:r>
              <a:rPr lang="fi-FI" dirty="0"/>
              <a:t>Sorin aukio, </a:t>
            </a:r>
            <a:r>
              <a:rPr lang="fi-FI" dirty="0" err="1"/>
              <a:t>Koskipuisto</a:t>
            </a:r>
            <a:r>
              <a:rPr lang="fi-FI" dirty="0"/>
              <a:t>, Rautatieasema, Tulli, Sammonaukio, Kalevan kirkko, Hippos, </a:t>
            </a:r>
            <a:r>
              <a:rPr lang="fi-FI" dirty="0" err="1"/>
              <a:t>Tays</a:t>
            </a:r>
            <a:r>
              <a:rPr lang="fi-FI" dirty="0"/>
              <a:t> ja Kaupin kampus.</a:t>
            </a:r>
          </a:p>
          <a:p>
            <a:r>
              <a:rPr lang="fi-FI" b="1" dirty="0"/>
              <a:t>Linja 3 Pyynikintorilta </a:t>
            </a:r>
            <a:r>
              <a:rPr lang="fi-FI" b="1" dirty="0" err="1"/>
              <a:t>Hervantajärvelle</a:t>
            </a:r>
            <a:r>
              <a:rPr lang="fi-FI" b="1" dirty="0"/>
              <a:t> sisältää 19 pysäkkiä:</a:t>
            </a:r>
          </a:p>
          <a:p>
            <a:pPr lvl="1"/>
            <a:r>
              <a:rPr lang="fi-FI" dirty="0"/>
              <a:t>Pyynikintori, Tuulensuu, Keskustori, </a:t>
            </a:r>
            <a:r>
              <a:rPr lang="fi-FI" dirty="0" err="1"/>
              <a:t>Koskipuisto</a:t>
            </a:r>
            <a:r>
              <a:rPr lang="fi-FI" dirty="0"/>
              <a:t>, Rautatieasema, Tulli, Sammonaukio, Kaleva, </a:t>
            </a:r>
            <a:r>
              <a:rPr lang="fi-FI" dirty="0" err="1"/>
              <a:t>Uintikeskus</a:t>
            </a:r>
            <a:r>
              <a:rPr lang="fi-FI" dirty="0"/>
              <a:t>, Kalevanrinne, Hakametsä, Turtola, Hallila, Pohjois-Hervanta, Opiskelija, </a:t>
            </a:r>
            <a:r>
              <a:rPr lang="fi-FI" dirty="0" err="1"/>
              <a:t>Hervantakeskus</a:t>
            </a:r>
            <a:r>
              <a:rPr lang="fi-FI" dirty="0"/>
              <a:t>, Hervannan kampus, Etelä-Hervanta ja </a:t>
            </a:r>
            <a:r>
              <a:rPr lang="fi-FI" dirty="0" err="1"/>
              <a:t>Hervantajärvi</a:t>
            </a:r>
            <a:endParaRPr lang="fi-FI" dirty="0"/>
          </a:p>
          <a:p>
            <a:pPr marL="0" indent="0">
              <a:buNone/>
            </a:pPr>
            <a:endParaRPr lang="fi-FI" sz="2000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526188" y="248071"/>
            <a:ext cx="5257801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sz="2800" dirty="0"/>
              <a:t>Ratikan reitti</a:t>
            </a:r>
          </a:p>
        </p:txBody>
      </p:sp>
      <p:pic>
        <p:nvPicPr>
          <p:cNvPr id="3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683E1143-9823-474A-AFF9-73975C13C7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587" y="4614004"/>
            <a:ext cx="3543099" cy="1993187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D4FFC92-302E-4BB3-B4D6-500E4F111F8E}"/>
              </a:ext>
            </a:extLst>
          </p:cNvPr>
          <p:cNvSpPr/>
          <p:nvPr/>
        </p:nvSpPr>
        <p:spPr>
          <a:xfrm flipH="1">
            <a:off x="6478502" y="3845363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Ratikan reitin pituus on yhteensä 15,7 km</a:t>
            </a:r>
          </a:p>
        </p:txBody>
      </p:sp>
    </p:spTree>
    <p:extLst>
      <p:ext uri="{BB962C8B-B14F-4D97-AF65-F5344CB8AC3E}">
        <p14:creationId xmlns:p14="http://schemas.microsoft.com/office/powerpoint/2010/main" val="3177026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F7B9B5A-DF8E-45FA-937F-364C32F58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Miten raitiotie ylitetään turvallisesti?</a:t>
            </a:r>
          </a:p>
        </p:txBody>
      </p:sp>
    </p:spTree>
    <p:extLst>
      <p:ext uri="{BB962C8B-B14F-4D97-AF65-F5344CB8AC3E}">
        <p14:creationId xmlns:p14="http://schemas.microsoft.com/office/powerpoint/2010/main" val="59145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551384" y="500742"/>
            <a:ext cx="9535887" cy="1336449"/>
          </a:xfrm>
        </p:spPr>
        <p:txBody>
          <a:bodyPr/>
          <a:lstStyle/>
          <a:p>
            <a:r>
              <a:rPr lang="fi-FI" dirty="0"/>
              <a:t>Raitiotien turvallinen ylitys</a:t>
            </a:r>
            <a:br>
              <a:rPr lang="fi-FI" dirty="0"/>
            </a:b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6096000" y="3142774"/>
            <a:ext cx="4464496" cy="2520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000" b="1" dirty="0"/>
              <a:t>YLITYSPAIKKA</a:t>
            </a:r>
          </a:p>
          <a:p>
            <a:r>
              <a:rPr lang="fi-FI" sz="2000" dirty="0"/>
              <a:t>Ylityspaikan kohdalla ei ole suojatiemerkintöjä </a:t>
            </a:r>
          </a:p>
          <a:p>
            <a:r>
              <a:rPr lang="fi-FI" sz="2000" dirty="0"/>
              <a:t>Ylityspaikalla jalankulkija väistää ratikkaa, busseja, takseja ja huoltoliikennettä.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Tekstiruutu 4"/>
          <p:cNvSpPr txBox="1"/>
          <p:nvPr/>
        </p:nvSpPr>
        <p:spPr>
          <a:xfrm>
            <a:off x="566690" y="1512032"/>
            <a:ext cx="96502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221D67"/>
                </a:solidFill>
              </a:rPr>
              <a:t>Ylitä raitiotie vain ylittämiseen merkityiltä </a:t>
            </a:r>
            <a:r>
              <a:rPr lang="fi-FI" sz="2000" b="1" dirty="0">
                <a:solidFill>
                  <a:srgbClr val="221D67"/>
                </a:solidFill>
              </a:rPr>
              <a:t>suojateiltä tai ylityspaikoilta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rgbClr val="221D67"/>
                </a:solidFill>
              </a:rPr>
              <a:t>MUISTA ENNEN YLITTÄMISTÄ: Pysähdy – katso – kuuntele – katso – kävele!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rgbClr val="221D67"/>
                </a:solidFill>
              </a:rPr>
              <a:t>Katso video raitiotien </a:t>
            </a:r>
            <a:r>
              <a:rPr lang="fi-FI" sz="2000" b="1" dirty="0">
                <a:solidFill>
                  <a:srgbClr val="221D67"/>
                </a:solidFill>
                <a:hlinkClick r:id="rId2"/>
              </a:rPr>
              <a:t>ylityspaikoista</a:t>
            </a:r>
            <a:endParaRPr lang="fi-FI" b="1" dirty="0">
              <a:solidFill>
                <a:srgbClr val="221D67"/>
              </a:solidFill>
            </a:endParaRPr>
          </a:p>
        </p:txBody>
      </p:sp>
      <p:sp>
        <p:nvSpPr>
          <p:cNvPr id="7" name="Sisällön paikkamerkki 3"/>
          <p:cNvSpPr txBox="1">
            <a:spLocks/>
          </p:cNvSpPr>
          <p:nvPr/>
        </p:nvSpPr>
        <p:spPr>
          <a:xfrm>
            <a:off x="784821" y="3171397"/>
            <a:ext cx="4464496" cy="25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000" b="1" dirty="0"/>
              <a:t>SUOJATIE</a:t>
            </a:r>
          </a:p>
          <a:p>
            <a:r>
              <a:rPr lang="fi-FI" sz="2000" dirty="0"/>
              <a:t>Suojateillä tien ja radan yli kulkevat suojatiemerkinnät</a:t>
            </a:r>
          </a:p>
          <a:p>
            <a:r>
              <a:rPr lang="fi-FI" sz="2000" dirty="0"/>
              <a:t>Yleensä kohdalla on myös valo-ohjaus</a:t>
            </a:r>
          </a:p>
          <a:p>
            <a:r>
              <a:rPr lang="fi-FI" sz="2000" dirty="0"/>
              <a:t>Ratikka väistää suojatiellä </a:t>
            </a:r>
            <a:r>
              <a:rPr lang="fi-FI" sz="2000" dirty="0" err="1"/>
              <a:t>kulkĳaa</a:t>
            </a:r>
            <a:endParaRPr lang="fi-FI" sz="2000" dirty="0"/>
          </a:p>
          <a:p>
            <a:pPr marL="0" indent="0">
              <a:buFont typeface="Arial" panose="020B0604020202020204" pitchFamily="34" charset="0"/>
              <a:buNone/>
            </a:pPr>
            <a:endParaRPr lang="fi-FI" b="1" dirty="0"/>
          </a:p>
          <a:p>
            <a:pPr marL="0" indent="0">
              <a:buFont typeface="Arial" panose="020B0604020202020204" pitchFamily="34" charset="0"/>
              <a:buNone/>
            </a:pPr>
            <a:endParaRPr lang="fi-FI" b="1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16302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551384" y="500742"/>
            <a:ext cx="9535887" cy="1336449"/>
          </a:xfrm>
        </p:spPr>
        <p:txBody>
          <a:bodyPr/>
          <a:lstStyle/>
          <a:p>
            <a:r>
              <a:rPr lang="fi-FI" dirty="0"/>
              <a:t>Raitiotien turvallinen ylitys</a:t>
            </a:r>
            <a:br>
              <a:rPr lang="fi-FI" dirty="0"/>
            </a:b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7716526" y="1556792"/>
            <a:ext cx="4464496" cy="2520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000" b="1" dirty="0"/>
              <a:t>YLITYSPAIKKA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7" name="Sisällön paikkamerkki 3"/>
          <p:cNvSpPr txBox="1">
            <a:spLocks/>
          </p:cNvSpPr>
          <p:nvPr/>
        </p:nvSpPr>
        <p:spPr>
          <a:xfrm>
            <a:off x="2102249" y="1556792"/>
            <a:ext cx="4464496" cy="25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000" b="1" dirty="0"/>
              <a:t>SUOJATIE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i-FI" b="1" dirty="0"/>
          </a:p>
          <a:p>
            <a:pPr marL="0" indent="0">
              <a:buFont typeface="Arial" panose="020B0604020202020204" pitchFamily="34" charset="0"/>
              <a:buNone/>
            </a:pPr>
            <a:endParaRPr lang="fi-FI" b="1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D2798BE-4F6D-4D6E-8731-8D412A9EE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2"/>
          <a:stretch/>
        </p:blipFill>
        <p:spPr bwMode="auto">
          <a:xfrm>
            <a:off x="6103708" y="2241383"/>
            <a:ext cx="5441628" cy="334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0BFACC1-CCCF-4A5B-8CE7-8B562B6DBA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20" b="3167"/>
          <a:stretch/>
        </p:blipFill>
        <p:spPr bwMode="auto">
          <a:xfrm>
            <a:off x="339539" y="2241383"/>
            <a:ext cx="5735042" cy="334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718B3298-156E-43C2-A391-77733D216CA3}"/>
              </a:ext>
            </a:extLst>
          </p:cNvPr>
          <p:cNvSpPr txBox="1"/>
          <p:nvPr/>
        </p:nvSpPr>
        <p:spPr>
          <a:xfrm>
            <a:off x="6044805" y="5679789"/>
            <a:ext cx="6408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Ratikkaraiteiden kohdalla ei ole suojatien merkkejä, jolloin jalankulkija on väistämisvelvollinen. </a:t>
            </a:r>
          </a:p>
        </p:txBody>
      </p:sp>
      <p:sp>
        <p:nvSpPr>
          <p:cNvPr id="5" name="Nuoli: Alas 4">
            <a:extLst>
              <a:ext uri="{FF2B5EF4-FFF2-40B4-BE49-F238E27FC236}">
                <a16:creationId xmlns:a16="http://schemas.microsoft.com/office/drawing/2014/main" id="{64B51B9D-90FE-4F92-B199-AA0F73DF7D75}"/>
              </a:ext>
            </a:extLst>
          </p:cNvPr>
          <p:cNvSpPr/>
          <p:nvPr/>
        </p:nvSpPr>
        <p:spPr>
          <a:xfrm>
            <a:off x="8472264" y="3365544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Nuoli: Alas 11">
            <a:extLst>
              <a:ext uri="{FF2B5EF4-FFF2-40B4-BE49-F238E27FC236}">
                <a16:creationId xmlns:a16="http://schemas.microsoft.com/office/drawing/2014/main" id="{7B8F1478-14F1-4E6B-9E39-52A9C20EF602}"/>
              </a:ext>
            </a:extLst>
          </p:cNvPr>
          <p:cNvSpPr/>
          <p:nvPr/>
        </p:nvSpPr>
        <p:spPr>
          <a:xfrm>
            <a:off x="3143672" y="2533648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81646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386599" y="1376772"/>
            <a:ext cx="4824536" cy="4104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i-FI" sz="1400" dirty="0"/>
              <a:t>Muista, että rata ei ole oleskelu- tai leikkipaikka </a:t>
            </a:r>
          </a:p>
          <a:p>
            <a:pPr lvl="0"/>
            <a:r>
              <a:rPr lang="fi-FI" sz="1400" dirty="0"/>
              <a:t>Valokuvia ja selfieitä ei saa koskaan ottaa radalla </a:t>
            </a:r>
          </a:p>
          <a:p>
            <a:pPr lvl="0"/>
            <a:r>
              <a:rPr lang="fi-FI" sz="1400" dirty="0"/>
              <a:t>Raitiovaunu </a:t>
            </a:r>
            <a:r>
              <a:rPr lang="fi-FI" sz="1400" b="1" dirty="0"/>
              <a:t>ei voi väistää </a:t>
            </a:r>
            <a:r>
              <a:rPr lang="fi-FI" sz="1400" dirty="0"/>
              <a:t>sinua, koska se kulkee raiteilla</a:t>
            </a:r>
          </a:p>
          <a:p>
            <a:pPr lvl="0"/>
            <a:r>
              <a:rPr lang="fi-FI" sz="1400" dirty="0"/>
              <a:t>Raitiovaunu </a:t>
            </a:r>
            <a:r>
              <a:rPr lang="fi-FI" sz="1400" b="1" dirty="0"/>
              <a:t>on hiljainen</a:t>
            </a:r>
            <a:r>
              <a:rPr lang="fi-FI" sz="1400" dirty="0"/>
              <a:t>, joten sitä ei välttämättä kuule etukäteen</a:t>
            </a:r>
          </a:p>
          <a:p>
            <a:pPr lvl="0"/>
            <a:r>
              <a:rPr lang="fi-FI" sz="1400" dirty="0"/>
              <a:t>Raitiovaunu painaa kymmenen norsun verran! Niin suuri määrä terästä </a:t>
            </a:r>
            <a:r>
              <a:rPr lang="fi-FI" sz="1400" b="1" dirty="0"/>
              <a:t>pysähtyy hyvin hitaasti</a:t>
            </a:r>
            <a:r>
              <a:rPr lang="fi-FI" sz="1400" dirty="0"/>
              <a:t>, vaikka jarrut olisivat pohjassa</a:t>
            </a:r>
          </a:p>
          <a:p>
            <a:pPr lvl="0"/>
            <a:r>
              <a:rPr lang="fi-FI" sz="1400" dirty="0"/>
              <a:t>Muista katsoa molempiin suuntiin, sillä Ratikka voi tulla kummasta suunnasta vain. Älä myöskään juokse Ratikan edestä, vaan odota rauhassa valojen vaihtumista vihreäksi tai vaunun ohikulkua. </a:t>
            </a:r>
          </a:p>
          <a:p>
            <a:pPr lvl="0"/>
            <a:r>
              <a:rPr lang="fi-FI" sz="1400" dirty="0"/>
              <a:t>Raiteilla liikkuu raitiovaunujen lisäksi myös kunnossapitokalustoa, joten </a:t>
            </a:r>
            <a:r>
              <a:rPr lang="fi-FI" sz="1400" b="1" dirty="0"/>
              <a:t>ole aina varovainen rataa ylittäessäsi!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474FF7-1C86-4FB1-B829-7532D7D9B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432" y="3413129"/>
            <a:ext cx="506511" cy="358077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695400" y="500743"/>
            <a:ext cx="3097561" cy="984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dirty="0"/>
              <a:t>Muista!</a:t>
            </a:r>
          </a:p>
        </p:txBody>
      </p:sp>
      <p:pic>
        <p:nvPicPr>
          <p:cNvPr id="9" name="Kuvan paikkamerkki 8">
            <a:extLst>
              <a:ext uri="{FF2B5EF4-FFF2-40B4-BE49-F238E27FC236}">
                <a16:creationId xmlns:a16="http://schemas.microsoft.com/office/drawing/2014/main" id="{0158103A-F7EA-45AF-B4F5-305CD55BB1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6716" r="16716"/>
          <a:stretch>
            <a:fillRect/>
          </a:stretch>
        </p:blipFill>
        <p:spPr>
          <a:xfrm>
            <a:off x="5725172" y="326429"/>
            <a:ext cx="6196682" cy="6205142"/>
          </a:xfrm>
        </p:spPr>
      </p:pic>
    </p:spTree>
    <p:extLst>
      <p:ext uri="{BB962C8B-B14F-4D97-AF65-F5344CB8AC3E}">
        <p14:creationId xmlns:p14="http://schemas.microsoft.com/office/powerpoint/2010/main" val="4282611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0F163FC393F752438C91A2EDBD4160F4" ma:contentTypeVersion="14" ma:contentTypeDescription="Luo uusi asiakirja." ma:contentTypeScope="" ma:versionID="e23352319c242e2bee3db63f9fc8d661">
  <xsd:schema xmlns:xsd="http://www.w3.org/2001/XMLSchema" xmlns:xs="http://www.w3.org/2001/XMLSchema" xmlns:p="http://schemas.microsoft.com/office/2006/metadata/properties" xmlns:ns3="2966eb58-2db1-4cd0-9544-5651b5737087" xmlns:ns4="3bcef925-d886-41c1-a91f-4f1a6877d63f" targetNamespace="http://schemas.microsoft.com/office/2006/metadata/properties" ma:root="true" ma:fieldsID="7c4212afd4fbf91f1d73020af48b4a54" ns3:_="" ns4:_="">
    <xsd:import namespace="2966eb58-2db1-4cd0-9544-5651b5737087"/>
    <xsd:import namespace="3bcef925-d886-41c1-a91f-4f1a6877d63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66eb58-2db1-4cd0-9544-5651b57370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cef925-d886-41c1-a91f-4f1a6877d63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Jakamisvihjeen hajautu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78F8940-5EE4-42C9-B9D8-0100756D6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1B7C8D7-65A3-45F9-9958-9648C62045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66eb58-2db1-4cd0-9544-5651b5737087"/>
    <ds:schemaRef ds:uri="3bcef925-d886-41c1-a91f-4f1a6877d6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E2B7D34-1D85-4DDC-9585-CDF131E01150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3bcef925-d886-41c1-a91f-4f1a6877d63f"/>
    <ds:schemaRef ds:uri="http://purl.org/dc/elements/1.1/"/>
    <ds:schemaRef ds:uri="http://schemas.microsoft.com/office/2006/metadata/properties"/>
    <ds:schemaRef ds:uri="2966eb58-2db1-4cd0-9544-5651b573708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609</Words>
  <Application>Microsoft Office PowerPoint</Application>
  <PresentationFormat>Laajakuva</PresentationFormat>
  <Paragraphs>74</Paragraphs>
  <Slides>12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Arial Narrow</vt:lpstr>
      <vt:lpstr>Calibri</vt:lpstr>
      <vt:lpstr>Calibri Light</vt:lpstr>
      <vt:lpstr>Times New Roman</vt:lpstr>
      <vt:lpstr>Office Theme</vt:lpstr>
      <vt:lpstr>Nyt tarkkana!</vt:lpstr>
      <vt:lpstr>Tampereen Ratikka</vt:lpstr>
      <vt:lpstr>Tampereen Ratikka</vt:lpstr>
      <vt:lpstr>PowerPoint-esitys</vt:lpstr>
      <vt:lpstr>PowerPoint-esitys</vt:lpstr>
      <vt:lpstr>Miten raitiotie ylitetään turvallisesti?</vt:lpstr>
      <vt:lpstr>Raitiotien turvallinen ylitys </vt:lpstr>
      <vt:lpstr>Raitiotien turvallinen ylitys </vt:lpstr>
      <vt:lpstr>PowerPoint-esitys</vt:lpstr>
      <vt:lpstr>R.A. Tikka ja Ratikkabongari opettamassa Ratikka-arkeen totuttelua!</vt:lpstr>
      <vt:lpstr>Hyödyllisiä linkkejä ja videoita opettajille</vt:lpstr>
      <vt:lpstr>Kiitos!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Nyt tarkkana!</dc:title>
  <dc:creator>Anniina Linnoinen</dc:creator>
  <cp:lastModifiedBy>Lindfors Emmiina</cp:lastModifiedBy>
  <cp:revision>97</cp:revision>
  <dcterms:created xsi:type="dcterms:W3CDTF">2020-02-16T08:04:16Z</dcterms:created>
  <dcterms:modified xsi:type="dcterms:W3CDTF">2021-11-26T13:37:35Z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0x0101000F163FC393F752438C91A2EDBD4160F4</vt:lpwstr>
  </property>
  <property fmtid="{D5CDD505-2E9C-101B-9397-08002B2CF9AE}" pid="3" name="_AdHocReviewCycleID">
    <vt:i4>-1079158992</vt:i4>
  </property>
  <property fmtid="{D5CDD505-2E9C-101B-9397-08002B2CF9AE}" pid="4" name="_NewReviewCycle">
    <vt:lpwstr/>
  </property>
  <property fmtid="{D5CDD505-2E9C-101B-9397-08002B2CF9AE}" pid="5" name="_EmailSubject">
    <vt:lpwstr>Turvallisuusmateriaali kouluille ja tiedote vanhemmille</vt:lpwstr>
  </property>
  <property fmtid="{D5CDD505-2E9C-101B-9397-08002B2CF9AE}" pid="6" name="_AuthorEmail">
    <vt:lpwstr>sari.makela@tampereenraitiotie.fi</vt:lpwstr>
  </property>
  <property fmtid="{D5CDD505-2E9C-101B-9397-08002B2CF9AE}" pid="7" name="_AuthorEmailDisplayName">
    <vt:lpwstr>Mäkelä Sari</vt:lpwstr>
  </property>
</Properties>
</file>