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5" r:id="rId5"/>
  </p:sldMasterIdLst>
  <p:notesMasterIdLst>
    <p:notesMasterId r:id="rId21"/>
  </p:notesMasterIdLst>
  <p:sldIdLst>
    <p:sldId id="271" r:id="rId6"/>
    <p:sldId id="312" r:id="rId7"/>
    <p:sldId id="294" r:id="rId8"/>
    <p:sldId id="310" r:id="rId9"/>
    <p:sldId id="293" r:id="rId10"/>
    <p:sldId id="318" r:id="rId11"/>
    <p:sldId id="304" r:id="rId12"/>
    <p:sldId id="313" r:id="rId13"/>
    <p:sldId id="314" r:id="rId14"/>
    <p:sldId id="320" r:id="rId15"/>
    <p:sldId id="315" r:id="rId16"/>
    <p:sldId id="317" r:id="rId17"/>
    <p:sldId id="300" r:id="rId18"/>
    <p:sldId id="319" r:id="rId19"/>
    <p:sldId id="302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1D67"/>
    <a:srgbClr val="D51317"/>
    <a:srgbClr val="3A31AD"/>
    <a:srgbClr val="362EA2"/>
    <a:srgbClr val="3F35BD"/>
    <a:srgbClr val="C1E9FB"/>
    <a:srgbClr val="8DD8F8"/>
    <a:srgbClr val="E8F7FE"/>
    <a:srgbClr val="FFE800"/>
    <a:srgbClr val="E4E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71A167-4CBF-4AA2-A601-8CD288CDCE23}" v="12" dt="2023-05-05T07:41:19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994" autoAdjust="0"/>
  </p:normalViewPr>
  <p:slideViewPr>
    <p:cSldViewPr snapToObjects="1">
      <p:cViewPr varScale="1">
        <p:scale>
          <a:sx n="109" d="100"/>
          <a:sy n="109" d="100"/>
        </p:scale>
        <p:origin x="378" y="96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1903B-3366-41BD-848A-F076CF8B725C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4DA513-AEDA-4E0A-B479-4A9F15824D9B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61747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598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168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87517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60591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9237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0830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0198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312901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CB138-7F2E-1042-A1BB-DD0E259E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3025" y="1794625"/>
            <a:ext cx="6200775" cy="2478087"/>
          </a:xfr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BB5D4D-C0BD-6A46-A8C7-18261D386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3025" y="4625410"/>
            <a:ext cx="6200775" cy="109612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CBA91-9214-2F4D-944A-AA45FB71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15F0AC-856C-EC42-98CE-882C9B2CF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2715AE-9AC0-FB41-85EC-2BD33FB4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2805D4-3938-904A-821C-A14F1299CE1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0999" y="4443413"/>
            <a:ext cx="3845099" cy="191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514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6367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1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9763"/>
            <a:ext cx="5705475" cy="1600200"/>
          </a:xfrm>
        </p:spPr>
        <p:txBody>
          <a:bodyPr anchor="ctr">
            <a:normAutofit/>
          </a:bodyPr>
          <a:lstStyle>
            <a:lvl1pPr>
              <a:defRPr sz="36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19006"/>
            <a:ext cx="5705475" cy="229597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B06B10E-4B5F-5041-8A5E-E4F69969E5A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92950" y="742950"/>
            <a:ext cx="3997325" cy="4808538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1pPr>
            <a:lvl2pPr marL="6858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2pPr>
            <a:lvl3pPr marL="11430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3pPr>
            <a:lvl4pPr marL="16002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4pPr>
            <a:lvl5pPr marL="2057400" marR="0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>
                <a:solidFill>
                  <a:srgbClr val="221D67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64606"/>
            <a:ext cx="5705475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558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4544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3247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0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5913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779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13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235132" y="235131"/>
            <a:ext cx="11704320" cy="29652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427364"/>
            <a:ext cx="3932237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9A16F9-E23A-1D46-85D0-4ECC449D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1269" y="4349406"/>
            <a:ext cx="6102531" cy="2006943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1269" y="3557563"/>
            <a:ext cx="6102531" cy="633544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718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F59A7-5110-064A-8427-ED28EB3BD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EB5BF-0BD6-E746-8093-1FDFC905F0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A2DBD-4084-DC4A-A934-2704FE6AC7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F4300-6820-2748-8C4F-0D86C5C70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D2B5C-87B7-B048-BBCB-2B961929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91F14B-1515-6C4D-A622-873E25CFC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79422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E6540-D1C1-F947-9215-67AF3F173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AC3E8-F0B3-8F43-9FDF-BA3E921AE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805F8C-64C2-3741-88CD-9335833F4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85652-EAE9-C54B-8F57-392031AB4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BC348B-21FF-B744-ACDA-291BF0977B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E3B7A-27FB-B846-A826-EC3C12D7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2BC13E-08FC-FE48-B1FE-BCDDBFE6F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821FD96-AE1B-1148-BC55-38B9F756D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5063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BF788-CD84-A445-BBF7-0DC96DFCB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22D9C8-C452-2F46-92F2-4640460D0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4D792-BE64-9242-979C-A3F4624FF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49852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9535886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378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5CA3C-DDEB-9545-A445-11D17B871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032AC7-5321-9247-A1F2-ECDB36AE6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CD9B73-5734-3C44-AE1A-65B64909F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E63EE0-6CD9-4544-9D3D-005D0FB97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C54627-6F72-CD4E-B16A-F8B50C772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E58D2-8973-F64A-8851-929C09827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9109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2A2C-674E-9848-82F2-4C0DF0D3B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73F8FC-8FAF-7747-BFAD-682078BE0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01F8AE-7B92-4748-87D9-32D4AF275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98F49-E62A-8644-88FC-E49710D4B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3C953-234E-4349-A95E-9053070F8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989939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070C6-B434-7A4E-AF2D-776252113D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077101-589B-9249-BD12-C4E37113CF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48A96-E41E-1C45-81C1-E24C6F31A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EB623-65B9-3D4C-B4A9-6DAE9659B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679E3-AA65-8548-8608-C2E55EFC3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8782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880744" y="2064774"/>
            <a:ext cx="4493342" cy="3569110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1251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9F8A-EA64-9947-B059-607454A75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00742"/>
            <a:ext cx="9535887" cy="1336449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7AEF6-08D0-934E-ADBE-96DEA1C8AA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16235"/>
            <a:ext cx="9535886" cy="2561072"/>
          </a:xfrm>
        </p:spPr>
        <p:txBody>
          <a:bodyPr/>
          <a:lstStyle>
            <a:lvl1pPr>
              <a:lnSpc>
                <a:spcPct val="100000"/>
              </a:lnSpc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00000"/>
              </a:lnSpc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100000"/>
              </a:lnSpc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D1881-4C30-B744-A42C-4025BDF3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3A27B-D71D-B849-A195-A58C9CB54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47E7C-9CAE-784D-AE92-9016EF5FC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4AFD57-62DC-9848-9AF0-CFA2056856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0F2998-BAB9-0542-85C2-B6B31F115D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161835"/>
            <a:ext cx="9535886" cy="582613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8836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F8436-A877-9045-BE73-DD7D37295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59"/>
            <a:ext cx="4824369" cy="2155371"/>
          </a:xfrm>
        </p:spPr>
        <p:txBody>
          <a:bodyPr anchor="ctr">
            <a:normAutofit/>
          </a:bodyPr>
          <a:lstStyle>
            <a:lvl1pPr>
              <a:defRPr sz="44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0D5540-A3FC-9046-8832-1317A1B07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0C2A2-6169-364C-918E-B2A914114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1A3CB-E435-584B-B30C-0276513C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8A8672-9174-974C-9D8E-0C6E09FEB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ED918F-F188-9D41-ADC9-88600D3A85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3486" y="222069"/>
            <a:ext cx="6379028" cy="63877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24C9C1-4C07-7E44-89F4-30276A36F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189412" cy="1600200"/>
          </a:xfrm>
        </p:spPr>
        <p:txBody>
          <a:bodyPr anchor="ctr">
            <a:normAutofit/>
          </a:bodyPr>
          <a:lstStyle>
            <a:lvl1pPr>
              <a:defRPr sz="32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53EBC-1F16-8E40-B0BC-36E50EBE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DD693B-D79D-F34D-BEA1-F10F5075B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81711-F80C-3F4A-B452-59876EB35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D66C9C-F261-064F-B27B-9A216B749A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AFFB2A-F49B-3546-B34D-82878344E3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2258663"/>
            <a:ext cx="4191000" cy="777780"/>
          </a:xfrm>
        </p:spPr>
        <p:txBody>
          <a:bodyPr>
            <a:normAutofit/>
          </a:bodyPr>
          <a:lstStyle>
            <a:lvl1pPr marL="0" indent="0">
              <a:buNone/>
              <a:defRPr sz="2600" b="1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8ACEFC46-48C2-6E4C-AF75-0EAE2242738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8200" y="3222625"/>
            <a:ext cx="4191000" cy="22860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marR="0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 b="0" i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25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D51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A1C6F1-4894-5247-9B70-081E0C3725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927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bg>
      <p:bgPr>
        <a:solidFill>
          <a:srgbClr val="EAE6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6A5EF-FACC-424F-BB86-EF6073854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94322"/>
            <a:ext cx="7913914" cy="2848338"/>
          </a:xfrm>
        </p:spPr>
        <p:txBody>
          <a:bodyPr anchor="ctr">
            <a:normAutofit/>
          </a:bodyPr>
          <a:lstStyle>
            <a:lvl1pPr algn="ctr">
              <a:defRPr sz="4800" b="1" i="0">
                <a:solidFill>
                  <a:srgbClr val="221D67"/>
                </a:solidFill>
                <a:latin typeface="Arial Black" panose="020B0604020202020204" pitchFamily="34" charset="0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fi-FI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F548EC-5405-BC43-8F9D-C6DF83200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98E57-6CCF-9940-B6C0-6E5416EA3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0E8EF7-FEFE-3040-8418-6A282BC5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0B0176-F390-FB46-97A8-57CC64CDD5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450" y="5377307"/>
            <a:ext cx="2743200" cy="134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23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55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4" r:id="rId4"/>
    <p:sldLayoutId id="2147483662" r:id="rId5"/>
    <p:sldLayoutId id="2147483651" r:id="rId6"/>
    <p:sldLayoutId id="2147483657" r:id="rId7"/>
    <p:sldLayoutId id="2147483654" r:id="rId8"/>
    <p:sldLayoutId id="2147483660" r:id="rId9"/>
    <p:sldLayoutId id="2147483661" r:id="rId10"/>
    <p:sldLayoutId id="2147483652" r:id="rId11"/>
    <p:sldLayoutId id="2147483653" r:id="rId12"/>
    <p:sldLayoutId id="2147483655" r:id="rId13"/>
    <p:sldLayoutId id="2147483656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1DC848-6478-0740-8994-24C5CB83F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842E80-93C5-1547-9220-68F95AA47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50B5F-E24A-FC49-8ABF-76EC096958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124CD-4D98-FE44-813D-398259D34955}" type="datetimeFigureOut">
              <a:rPr lang="fi-FI" smtClean="0"/>
              <a:t>9.5.2023</a:t>
            </a:fld>
            <a:endParaRPr lang="fi-FI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7BB92-68B1-D344-9CB3-BFD8E887B0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3627B3-D91C-8340-A5EB-5EDC9837B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D8B2F-0018-C646-B7AF-F4560DA1DAA9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785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Ty9J3WRBjU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575720" y="2996952"/>
            <a:ext cx="6200775" cy="1325959"/>
          </a:xfrm>
        </p:spPr>
        <p:txBody>
          <a:bodyPr>
            <a:normAutofit/>
          </a:bodyPr>
          <a:lstStyle/>
          <a:p>
            <a:r>
              <a:rPr lang="fi-FI" dirty="0"/>
              <a:t>Let’s stay safe in traffic together!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0243" y="2501846"/>
            <a:ext cx="2490564" cy="4074779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4944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Crossing the tramway safely – Keep your eyes open!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9369015" cy="26673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1000"/>
              </a:spcBef>
            </a:pPr>
            <a:r>
              <a:rPr lang="fi-FI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How to cross tramway safely: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/>
                <a:cs typeface="Arial"/>
              </a:rPr>
              <a:t>Stop</a:t>
            </a:r>
            <a:r>
              <a:rPr lang="fi-FI" sz="2200" dirty="0">
                <a:solidFill>
                  <a:srgbClr val="221D67"/>
                </a:solidFill>
                <a:latin typeface="Arial"/>
                <a:cs typeface="Arial"/>
              </a:rPr>
              <a:t> and take it easy.</a:t>
            </a: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both ways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make sure there are no trams or cars coming.</a:t>
            </a:r>
            <a:endParaRPr lang="fi-FI" sz="2200" b="1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focus on crossing the road. </a:t>
            </a:r>
            <a:endParaRPr lang="fi-FI" sz="2200" dirty="0">
              <a:solidFill>
                <a:srgbClr val="D5131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1000"/>
              </a:spcBef>
              <a:buAutoNum type="arabicParenR"/>
            </a:pPr>
            <a:r>
              <a:rPr lang="fi-FI" sz="2200" b="1" dirty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tramway on foot. </a:t>
            </a:r>
            <a:r>
              <a:rPr lang="fi-FI" sz="2200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 have time to notice you better and you do not slip or trip when crossing.</a:t>
            </a:r>
            <a:endParaRPr lang="fi-FI" sz="22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6233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Pedestrian crossing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925516"/>
            <a:ext cx="4493342" cy="3569110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fi-FI" sz="2000" dirty="0"/>
          </a:p>
          <a:p>
            <a:r>
              <a:rPr lang="en-US" dirty="0"/>
              <a:t>There are pavement markings (a zebra crossing) across the road and track.</a:t>
            </a:r>
          </a:p>
          <a:p>
            <a:r>
              <a:rPr lang="en-US" dirty="0"/>
              <a:t>The tram will yield to you at a pedestrian crossing. </a:t>
            </a:r>
            <a:r>
              <a:rPr lang="en-US" b="1" dirty="0">
                <a:solidFill>
                  <a:srgbClr val="FF0000"/>
                </a:solidFill>
              </a:rPr>
              <a:t>Make sure that the tram is stopped. </a:t>
            </a:r>
            <a:r>
              <a:rPr lang="en-US" dirty="0"/>
              <a:t>Tram is very slow to stop.</a:t>
            </a:r>
          </a:p>
          <a:p>
            <a:r>
              <a:rPr lang="en-US" dirty="0"/>
              <a:t>Usually, there are also traffic lights at a pedestrian crossing. </a:t>
            </a:r>
            <a:r>
              <a:rPr lang="en-US" b="1" dirty="0">
                <a:solidFill>
                  <a:srgbClr val="FF0000"/>
                </a:solidFill>
              </a:rPr>
              <a:t>Before crossing the road, make sure that the light is green for you. </a:t>
            </a:r>
          </a:p>
          <a:p>
            <a:endParaRPr lang="en-US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149575B-67D7-4CC6-A52F-322C4D540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20" b="3167"/>
          <a:stretch/>
        </p:blipFill>
        <p:spPr bwMode="auto">
          <a:xfrm>
            <a:off x="5668835" y="2179311"/>
            <a:ext cx="5735042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Nuoli: Alas 8">
            <a:extLst>
              <a:ext uri="{FF2B5EF4-FFF2-40B4-BE49-F238E27FC236}">
                <a16:creationId xmlns:a16="http://schemas.microsoft.com/office/drawing/2014/main" id="{A0CDFA6B-EA9D-48E4-AAE3-F8B09AA977B8}"/>
              </a:ext>
            </a:extLst>
          </p:cNvPr>
          <p:cNvSpPr/>
          <p:nvPr/>
        </p:nvSpPr>
        <p:spPr>
          <a:xfrm rot="10800000">
            <a:off x="8328248" y="39596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1379DAF4-210C-47E7-8C03-6952C427DD1A}"/>
              </a:ext>
            </a:extLst>
          </p:cNvPr>
          <p:cNvSpPr txBox="1"/>
          <p:nvPr/>
        </p:nvSpPr>
        <p:spPr>
          <a:xfrm>
            <a:off x="6585346" y="5064483"/>
            <a:ext cx="39020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D51317"/>
                </a:solidFill>
                <a:latin typeface="Arial Black" panose="020B0A04020102020204" pitchFamily="34" charset="0"/>
              </a:rPr>
              <a:t>PEDESTRIAN CROSSING PAVEMENT MARKINGS</a:t>
            </a:r>
          </a:p>
          <a:p>
            <a:pPr algn="ctr"/>
            <a:r>
              <a:rPr lang="en-US" sz="1100" dirty="0">
                <a:solidFill>
                  <a:srgbClr val="D51317"/>
                </a:solidFill>
                <a:latin typeface="Arial Black" panose="020B0A04020102020204" pitchFamily="34" charset="0"/>
              </a:rPr>
              <a:t>(WHITE LINES)</a:t>
            </a:r>
            <a:endParaRPr lang="fi-FI" sz="1100" dirty="0">
              <a:solidFill>
                <a:srgbClr val="D51317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Nuoli: Alas 10">
            <a:extLst>
              <a:ext uri="{FF2B5EF4-FFF2-40B4-BE49-F238E27FC236}">
                <a16:creationId xmlns:a16="http://schemas.microsoft.com/office/drawing/2014/main" id="{91292493-6798-4C21-A7D1-92A859B243B1}"/>
              </a:ext>
            </a:extLst>
          </p:cNvPr>
          <p:cNvSpPr/>
          <p:nvPr/>
        </p:nvSpPr>
        <p:spPr>
          <a:xfrm>
            <a:off x="9912424" y="1340768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9F6EB06-763D-463D-897A-215964BECC2F}"/>
              </a:ext>
            </a:extLst>
          </p:cNvPr>
          <p:cNvSpPr txBox="1"/>
          <p:nvPr/>
        </p:nvSpPr>
        <p:spPr>
          <a:xfrm>
            <a:off x="8900230" y="998648"/>
            <a:ext cx="25090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PEDESTRIAN CROSSING SIGN</a:t>
            </a:r>
          </a:p>
        </p:txBody>
      </p:sp>
    </p:spTree>
    <p:extLst>
      <p:ext uri="{BB962C8B-B14F-4D97-AF65-F5344CB8AC3E}">
        <p14:creationId xmlns:p14="http://schemas.microsoft.com/office/powerpoint/2010/main" val="2956508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Designated crossover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1D2889B-3DE3-4B9E-BC41-42D8A6DDC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75065"/>
            <a:ext cx="4493342" cy="35691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At designated crossovers, you must give way to trams, buses and other approaching vehicles. </a:t>
            </a:r>
            <a:r>
              <a:rPr lang="en-US" b="1" dirty="0">
                <a:solidFill>
                  <a:srgbClr val="FF0000"/>
                </a:solidFill>
              </a:rPr>
              <a:t>Always wait calmly for the tram and other vehicles to pass</a:t>
            </a:r>
            <a:r>
              <a:rPr lang="en-US" dirty="0"/>
              <a:t> before crossing the road.</a:t>
            </a:r>
          </a:p>
          <a:p>
            <a:r>
              <a:rPr lang="en-US" b="1" dirty="0"/>
              <a:t>At designated crossover </a:t>
            </a:r>
            <a:r>
              <a:rPr lang="en-US" dirty="0"/>
              <a:t>there are no pavement markings running across the road and track.</a:t>
            </a:r>
          </a:p>
          <a:p>
            <a:r>
              <a:rPr lang="en-US" dirty="0"/>
              <a:t>You can recognize the designated crossover by the lowered curb.</a:t>
            </a:r>
          </a:p>
          <a:p>
            <a:endParaRPr lang="en-US" dirty="0"/>
          </a:p>
          <a:p>
            <a:endParaRPr lang="fi-FI" sz="2000" dirty="0"/>
          </a:p>
          <a:p>
            <a:endParaRPr lang="fi-FI" sz="2000" dirty="0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D4F0AF0-62C3-4B3E-82E0-264B9BD83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2"/>
          <a:stretch/>
        </p:blipFill>
        <p:spPr bwMode="auto">
          <a:xfrm>
            <a:off x="6103708" y="2241383"/>
            <a:ext cx="5441628" cy="334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Nuoli: Alas 13">
            <a:extLst>
              <a:ext uri="{FF2B5EF4-FFF2-40B4-BE49-F238E27FC236}">
                <a16:creationId xmlns:a16="http://schemas.microsoft.com/office/drawing/2014/main" id="{B468A2BE-4125-4CD2-BA50-3BB8E8178466}"/>
              </a:ext>
            </a:extLst>
          </p:cNvPr>
          <p:cNvSpPr/>
          <p:nvPr/>
        </p:nvSpPr>
        <p:spPr>
          <a:xfrm>
            <a:off x="9264352" y="3284984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Nuoli: Alas 14">
            <a:extLst>
              <a:ext uri="{FF2B5EF4-FFF2-40B4-BE49-F238E27FC236}">
                <a16:creationId xmlns:a16="http://schemas.microsoft.com/office/drawing/2014/main" id="{22DB1789-87CF-4306-9528-BF4897E013DA}"/>
              </a:ext>
            </a:extLst>
          </p:cNvPr>
          <p:cNvSpPr/>
          <p:nvPr/>
        </p:nvSpPr>
        <p:spPr>
          <a:xfrm rot="10800000">
            <a:off x="8112224" y="4509120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8E99BCCB-91DD-458E-AC39-71EAC5279199}"/>
              </a:ext>
            </a:extLst>
          </p:cNvPr>
          <p:cNvSpPr txBox="1"/>
          <p:nvPr/>
        </p:nvSpPr>
        <p:spPr>
          <a:xfrm>
            <a:off x="8703408" y="2853497"/>
            <a:ext cx="16065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A LOWERED CURB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E997CD0-1754-4F70-8C92-BB733AA374A8}"/>
              </a:ext>
            </a:extLst>
          </p:cNvPr>
          <p:cNvSpPr txBox="1"/>
          <p:nvPr/>
        </p:nvSpPr>
        <p:spPr>
          <a:xfrm>
            <a:off x="7221937" y="5613370"/>
            <a:ext cx="22493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NO PAVEMENT MARKINGS</a:t>
            </a:r>
          </a:p>
        </p:txBody>
      </p:sp>
    </p:spTree>
    <p:extLst>
      <p:ext uri="{BB962C8B-B14F-4D97-AF65-F5344CB8AC3E}">
        <p14:creationId xmlns:p14="http://schemas.microsoft.com/office/powerpoint/2010/main" val="3632755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5186888" cy="4500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Always </a:t>
            </a:r>
            <a:r>
              <a:rPr lang="en-US" sz="1700" b="1" dirty="0">
                <a:solidFill>
                  <a:srgbClr val="C00000"/>
                </a:solidFill>
              </a:rPr>
              <a:t>cross the tramway only at pedestrian crossing or designated crossovers</a:t>
            </a:r>
            <a:r>
              <a:rPr lang="en-US" sz="1700" dirty="0"/>
              <a:t>: Stop – look both ways – listen – cross the tramway on foot.</a:t>
            </a:r>
            <a:endParaRPr lang="fi-FI" sz="1700" dirty="0"/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Never bypass a stopped tram directly in front of it or behind it.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The tram weights about the same as ten elephants. It is very slow to stop.  </a:t>
            </a:r>
            <a:r>
              <a:rPr lang="fi-FI" sz="1700" b="1" dirty="0">
                <a:solidFill>
                  <a:srgbClr val="C00000"/>
                </a:solidFill>
              </a:rPr>
              <a:t>Never rush in front of the tram. 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b="1" dirty="0">
                <a:solidFill>
                  <a:srgbClr val="C00000"/>
                </a:solidFill>
              </a:rPr>
              <a:t>The tram can’t swerve around you</a:t>
            </a:r>
            <a:r>
              <a:rPr lang="fi-FI" sz="1700" dirty="0">
                <a:solidFill>
                  <a:srgbClr val="C00000"/>
                </a:solidFill>
              </a:rPr>
              <a:t>, </a:t>
            </a:r>
            <a:r>
              <a:rPr lang="fi-FI" sz="1700" dirty="0"/>
              <a:t>because it runs on track.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arenR"/>
            </a:pPr>
            <a:r>
              <a:rPr lang="fi-FI" sz="1700" dirty="0"/>
              <a:t>In addition to trams, maintenance vehicles also move on the track, so </a:t>
            </a:r>
            <a:r>
              <a:rPr lang="fi-FI" sz="1700" b="1" dirty="0">
                <a:solidFill>
                  <a:srgbClr val="C00000"/>
                </a:solidFill>
              </a:rPr>
              <a:t>always be careful when crossing the track!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/>
            </a:pPr>
            <a:endParaRPr lang="fi-FI" sz="17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5318263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things to remember</a:t>
            </a:r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8F51C280-C1E9-4BBE-A422-386F1791D62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5" r="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82611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C7A84802-9D42-4375-A15B-810376FA5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5" y="226422"/>
            <a:ext cx="6442937" cy="64429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386598" y="1376772"/>
            <a:ext cx="4989321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The tram is silent</a:t>
            </a:r>
            <a:r>
              <a:rPr lang="fi-FI" sz="1700" dirty="0"/>
              <a:t>, so you don’t necessarily hear it in advance.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en-US" sz="1700" dirty="0"/>
              <a:t>Waiting for the tram is safest when </a:t>
            </a:r>
            <a:r>
              <a:rPr lang="en-US" sz="1700" b="1" dirty="0">
                <a:solidFill>
                  <a:srgbClr val="C00000"/>
                </a:solidFill>
              </a:rPr>
              <a:t>you stay or walk behind the white pavement</a:t>
            </a:r>
            <a:r>
              <a:rPr lang="en-US" sz="1700" dirty="0"/>
              <a:t>.</a:t>
            </a:r>
            <a:r>
              <a:rPr lang="fi-FI" sz="1700" dirty="0"/>
              <a:t> </a:t>
            </a:r>
          </a:p>
          <a:p>
            <a:pPr marL="342900" lvl="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en-US" sz="1700" b="1" dirty="0">
                <a:solidFill>
                  <a:srgbClr val="C00000"/>
                </a:solidFill>
              </a:rPr>
              <a:t>Do not try to touch </a:t>
            </a:r>
            <a:r>
              <a:rPr lang="en-US" sz="1700" dirty="0"/>
              <a:t>the moving tram to avoid injuring yourself on the sharp parts of the tram.</a:t>
            </a:r>
            <a:endParaRPr lang="fi-FI" sz="1700" dirty="0"/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b="1" dirty="0">
                <a:solidFill>
                  <a:srgbClr val="C00000"/>
                </a:solidFill>
              </a:rPr>
              <a:t>Track is not a place for playing or hanging about. </a:t>
            </a:r>
            <a:endParaRPr lang="fi-FI" sz="1700" b="1" dirty="0"/>
          </a:p>
          <a:p>
            <a:pPr marL="342900" indent="-342900">
              <a:spcBef>
                <a:spcPts val="1200"/>
              </a:spcBef>
              <a:buFont typeface="+mj-lt"/>
              <a:buAutoNum type="arabicParenR" startAt="6"/>
            </a:pPr>
            <a:r>
              <a:rPr lang="fi-FI" sz="1700" dirty="0"/>
              <a:t> Never take photos or selfies on the track.</a:t>
            </a:r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417697" y="392730"/>
            <a:ext cx="5246255" cy="984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dirty="0"/>
              <a:t>10 things to remember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61663612-D8C8-4301-8C9B-23FA0B116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8837" y="4077072"/>
            <a:ext cx="651739" cy="1224136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BEE0D917-D4B7-48F0-A1EF-1279D0F2DC6B}"/>
              </a:ext>
            </a:extLst>
          </p:cNvPr>
          <p:cNvSpPr/>
          <p:nvPr/>
        </p:nvSpPr>
        <p:spPr>
          <a:xfrm flipH="1">
            <a:off x="8616280" y="3225038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Arial Black" panose="020B0A04020102020204" pitchFamily="34" charset="0"/>
              </a:rPr>
              <a:t>Wait for the tram behind the white pavement.</a:t>
            </a:r>
            <a:endParaRPr lang="fi-FI" sz="1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848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799855" y="3356993"/>
            <a:ext cx="5112569" cy="1080120"/>
          </a:xfrm>
        </p:spPr>
        <p:txBody>
          <a:bodyPr>
            <a:normAutofit fontScale="90000"/>
          </a:bodyPr>
          <a:lstStyle/>
          <a:p>
            <a:r>
              <a:rPr lang="fi-FI" sz="4000" dirty="0"/>
              <a:t>Thank you! Let’s stay safe in traffic together!  </a:t>
            </a:r>
          </a:p>
        </p:txBody>
      </p:sp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A272F349-ACA2-441D-A315-8222B7F9F4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37049">
            <a:off x="9964652" y="2900473"/>
            <a:ext cx="2251663" cy="3683917"/>
          </a:xfrm>
          <a:prstGeom prst="rect">
            <a:avLst/>
          </a:prstGeom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1704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A5F8FB0-8F31-4EC0-9566-906E2C4F6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What is Tampere Tram like?</a:t>
            </a:r>
          </a:p>
        </p:txBody>
      </p:sp>
    </p:spTree>
    <p:extLst>
      <p:ext uri="{BB962C8B-B14F-4D97-AF65-F5344CB8AC3E}">
        <p14:creationId xmlns:p14="http://schemas.microsoft.com/office/powerpoint/2010/main" val="1784297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1">
            <a:extLst>
              <a:ext uri="{FF2B5EF4-FFF2-40B4-BE49-F238E27FC236}">
                <a16:creationId xmlns:a16="http://schemas.microsoft.com/office/drawing/2014/main" id="{7FEC39AB-EA7D-4450-AA1D-4AAC72252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834" y="364817"/>
            <a:ext cx="7431190" cy="1336449"/>
          </a:xfrm>
        </p:spPr>
        <p:txBody>
          <a:bodyPr>
            <a:noAutofit/>
          </a:bodyPr>
          <a:lstStyle/>
          <a:p>
            <a:pPr algn="r"/>
            <a:r>
              <a:rPr lang="fi-FI" sz="3600" dirty="0">
                <a:solidFill>
                  <a:srgbClr val="221D67"/>
                </a:solidFill>
              </a:rPr>
              <a:t>Tampere Tram</a:t>
            </a:r>
          </a:p>
        </p:txBody>
      </p:sp>
      <p:sp>
        <p:nvSpPr>
          <p:cNvPr id="8" name="Suorakulmio: Pyöristetyt kulmat 7">
            <a:extLst>
              <a:ext uri="{FF2B5EF4-FFF2-40B4-BE49-F238E27FC236}">
                <a16:creationId xmlns:a16="http://schemas.microsoft.com/office/drawing/2014/main" id="{75AB7FED-FB16-400C-9492-4C621BE686F0}"/>
              </a:ext>
            </a:extLst>
          </p:cNvPr>
          <p:cNvSpPr/>
          <p:nvPr/>
        </p:nvSpPr>
        <p:spPr>
          <a:xfrm>
            <a:off x="8760297" y="4329118"/>
            <a:ext cx="3162445" cy="1019533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Ratikka is part of the Nysse family. You can travel by tram and bus using the same ticket.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uorakulmio: Pyöristetyt kulmat 8">
            <a:extLst>
              <a:ext uri="{FF2B5EF4-FFF2-40B4-BE49-F238E27FC236}">
                <a16:creationId xmlns:a16="http://schemas.microsoft.com/office/drawing/2014/main" id="{07D918A8-8E4E-4F44-B86D-DCB2276E55F3}"/>
              </a:ext>
            </a:extLst>
          </p:cNvPr>
          <p:cNvSpPr/>
          <p:nvPr/>
        </p:nvSpPr>
        <p:spPr>
          <a:xfrm>
            <a:off x="8760297" y="2528882"/>
            <a:ext cx="3162445" cy="1701862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One tram can carry three busloads of passengers (264 people). There are 104 seats in one tram.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The tram runs every 7.5 minutes during the day. In the center, the shift is 3–4 minutes.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6192D052-D36C-4BC0-B733-B4CAD319C7E9}"/>
              </a:ext>
            </a:extLst>
          </p:cNvPr>
          <p:cNvSpPr/>
          <p:nvPr/>
        </p:nvSpPr>
        <p:spPr>
          <a:xfrm>
            <a:off x="5879977" y="4509120"/>
            <a:ext cx="2376264" cy="2025735"/>
          </a:xfrm>
          <a:prstGeom prst="ellipse">
            <a:avLst/>
          </a:prstGeom>
          <a:solidFill>
            <a:srgbClr val="FFE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Accessible and spacious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Air conditioned and well lit</a:t>
            </a:r>
          </a:p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1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Environment friendly</a:t>
            </a:r>
            <a:endParaRPr kumimoji="0" lang="fi-FI" sz="11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uorakulmio: Pyöristetyt kulmat 10">
            <a:extLst>
              <a:ext uri="{FF2B5EF4-FFF2-40B4-BE49-F238E27FC236}">
                <a16:creationId xmlns:a16="http://schemas.microsoft.com/office/drawing/2014/main" id="{0E83E38C-079F-45A1-9A23-6AEA031402EA}"/>
              </a:ext>
            </a:extLst>
          </p:cNvPr>
          <p:cNvSpPr/>
          <p:nvPr/>
        </p:nvSpPr>
        <p:spPr>
          <a:xfrm>
            <a:off x="8760297" y="5445225"/>
            <a:ext cx="3149622" cy="1224136"/>
          </a:xfrm>
          <a:prstGeom prst="roundRect">
            <a:avLst/>
          </a:prstGeom>
          <a:solidFill>
            <a:srgbClr val="8DD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lvl="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Tampere has 20 trams, of which 15 are in traffic at one time.</a:t>
            </a:r>
          </a:p>
          <a:p>
            <a:pPr marL="285750" indent="-285750">
              <a:buFont typeface="Wingdings" panose="05000000000000000000" pitchFamily="2" charset="2"/>
              <a:buChar char="ü"/>
              <a:defRPr/>
            </a:pPr>
            <a:r>
              <a:rPr lang="en-US" sz="1200" dirty="0">
                <a:solidFill>
                  <a:srgbClr val="221D67"/>
                </a:solidFill>
                <a:latin typeface="Arial Black"/>
                <a:cs typeface="Arial"/>
              </a:rPr>
              <a:t>Trams are manufactured at Škoda Transtech's factory, in Otanmäki, Kajaani.</a:t>
            </a:r>
            <a:endParaRPr kumimoji="0" lang="fi-FI" sz="1200" b="0" i="0" u="none" strike="noStrike" kern="1200" cap="none" spc="0" normalizeH="0" baseline="0" noProof="0" dirty="0">
              <a:ln>
                <a:noFill/>
              </a:ln>
              <a:solidFill>
                <a:srgbClr val="221D67"/>
              </a:solidFill>
              <a:effectLst/>
              <a:uLnTx/>
              <a:uFillTx/>
              <a:latin typeface="Arial Black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257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ampereen Ratikan reitti osilla 1 ja 2">
            <a:extLst>
              <a:ext uri="{FF2B5EF4-FFF2-40B4-BE49-F238E27FC236}">
                <a16:creationId xmlns:a16="http://schemas.microsoft.com/office/drawing/2014/main" id="{CE08D709-CE12-4703-9EDB-BAF6DD56C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20" y="1330660"/>
            <a:ext cx="6104262" cy="419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518013" y="1340768"/>
            <a:ext cx="5073932" cy="43924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Line 1 from Sorin aukio to Kaupin kampus includes 9 stops:</a:t>
            </a:r>
            <a:endParaRPr lang="fi-FI" sz="1600" b="1" dirty="0"/>
          </a:p>
          <a:p>
            <a:pPr lvl="1"/>
            <a:r>
              <a:rPr lang="fi-FI" sz="1600" dirty="0"/>
              <a:t>Sorin aukio, Koskipuisto, Rautatieasema, Tulli, Sammonaukio, Kalevan kirkko, Hippos, Tays ja Kaupin kampus.</a:t>
            </a:r>
          </a:p>
          <a:p>
            <a:r>
              <a:rPr lang="fi-FI" sz="1600" b="1" dirty="0"/>
              <a:t>Currently, line 3 </a:t>
            </a:r>
            <a:r>
              <a:rPr lang="en-US" sz="1600" b="1" dirty="0"/>
              <a:t>operates from Hervanta to Pyynikintori.</a:t>
            </a:r>
            <a:endParaRPr lang="fi-FI" sz="1600" b="1" dirty="0"/>
          </a:p>
          <a:p>
            <a:r>
              <a:rPr lang="en-US" sz="1600" b="1" dirty="0"/>
              <a:t>From August 7th, line 3 will start operating to Santalahti. Line 3 from Santalahti to Hervantajärvi includes 22 stops</a:t>
            </a:r>
            <a:r>
              <a:rPr lang="fi-FI" sz="1600" b="1" dirty="0"/>
              <a:t> :</a:t>
            </a:r>
          </a:p>
          <a:p>
            <a:pPr lvl="1"/>
            <a:r>
              <a:rPr lang="fi-FI" sz="1600" dirty="0"/>
              <a:t>Santalahti, Tikkutehdas, Särkänniemi, Pyynikintori, Tuulensuu, Keskustori, Koskipuisto, Rautatieasema, Tulli, Sammonaukio, Kaleva, Uintikeskus, Kalevanrinne, Hakametsä, Turtola, Hallila, Pohjois-Hervanta, Opiskelija, Hervantakeskus, Hervannan kampus, Etelä-Hervanta ja Hervantajärvi</a:t>
            </a:r>
          </a:p>
          <a:p>
            <a:r>
              <a:rPr lang="en-US" sz="1600" dirty="0"/>
              <a:t>In January 2025, the route will expand from Santalahti to Lentävänniemi.</a:t>
            </a:r>
            <a:endParaRPr lang="fi-FI" sz="16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526188" y="248071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Tram Routes: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478502" y="3845363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1000" b="1" dirty="0">
                <a:latin typeface="Arial Black"/>
              </a:rPr>
              <a:t>The total length of the tram route is 17,9</a:t>
            </a:r>
            <a:r>
              <a:rPr lang="en-US" sz="1000" b="1" dirty="0">
                <a:solidFill>
                  <a:srgbClr val="C00000"/>
                </a:solidFill>
                <a:latin typeface="Arial Black"/>
              </a:rPr>
              <a:t> </a:t>
            </a:r>
            <a:r>
              <a:rPr lang="en-US" sz="1000" b="1" dirty="0">
                <a:latin typeface="Arial Black"/>
              </a:rPr>
              <a:t>km.</a:t>
            </a:r>
            <a:endParaRPr lang="fi-FI" sz="1000" b="1" dirty="0">
              <a:latin typeface="Arial Black"/>
            </a:endParaRP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587" y="4614004"/>
            <a:ext cx="3543099" cy="199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26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D71B38B-9E71-4F1E-85FE-7E50B98C82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88" t="1959" r="25512" b="2462"/>
          <a:stretch/>
        </p:blipFill>
        <p:spPr>
          <a:xfrm>
            <a:off x="6754719" y="248194"/>
            <a:ext cx="5168310" cy="6387737"/>
          </a:xfrm>
          <a:prstGeom prst="rect">
            <a:avLst/>
          </a:prstGeom>
        </p:spPr>
      </p:pic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A007645D-AA8E-4F18-81B8-4BFEE633CC5F}"/>
              </a:ext>
            </a:extLst>
          </p:cNvPr>
          <p:cNvSpPr txBox="1">
            <a:spLocks/>
          </p:cNvSpPr>
          <p:nvPr/>
        </p:nvSpPr>
        <p:spPr>
          <a:xfrm>
            <a:off x="662543" y="1632726"/>
            <a:ext cx="5433457" cy="3884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dirty="0"/>
              <a:t>The</a:t>
            </a:r>
            <a:r>
              <a:rPr lang="en-US" sz="2000" dirty="0"/>
              <a:t> depot is the home of the trams, where they are based and maintained. </a:t>
            </a:r>
          </a:p>
          <a:p>
            <a:r>
              <a:rPr lang="en-US" sz="2000" dirty="0"/>
              <a:t>The depot is in Hervanta.</a:t>
            </a:r>
          </a:p>
          <a:p>
            <a:r>
              <a:rPr lang="en-US" sz="2000" dirty="0"/>
              <a:t>The depot includes two main buildings: storage hall and the repair hall.</a:t>
            </a:r>
          </a:p>
          <a:p>
            <a:r>
              <a:rPr lang="en-US" sz="2000" dirty="0"/>
              <a:t>The depot operates around the clock and more than hundred people use it daily. </a:t>
            </a:r>
            <a:endParaRPr lang="fi-FI" sz="2000" dirty="0"/>
          </a:p>
          <a:p>
            <a:pPr lvl="1"/>
            <a:r>
              <a:rPr lang="fi-FI" sz="1800" dirty="0"/>
              <a:t>Tram </a:t>
            </a:r>
            <a:r>
              <a:rPr lang="en-US" sz="1800" dirty="0"/>
              <a:t>drivers, traffic controllers, track and tram maintenance personnel, cleaners and employees of Tampere Tramway work at the depot.</a:t>
            </a:r>
            <a:endParaRPr lang="fi-FI" sz="1800" dirty="0"/>
          </a:p>
          <a:p>
            <a:pPr marL="0" indent="0">
              <a:buNone/>
            </a:pPr>
            <a:endParaRPr lang="fi-FI" sz="2000" dirty="0"/>
          </a:p>
        </p:txBody>
      </p:sp>
      <p:sp>
        <p:nvSpPr>
          <p:cNvPr id="7" name="Otsikko 1">
            <a:extLst>
              <a:ext uri="{FF2B5EF4-FFF2-40B4-BE49-F238E27FC236}">
                <a16:creationId xmlns:a16="http://schemas.microsoft.com/office/drawing/2014/main" id="{AD85A1D1-6AB0-4C40-800A-444219523063}"/>
              </a:ext>
            </a:extLst>
          </p:cNvPr>
          <p:cNvSpPr txBox="1">
            <a:spLocks/>
          </p:cNvSpPr>
          <p:nvPr/>
        </p:nvSpPr>
        <p:spPr>
          <a:xfrm>
            <a:off x="695400" y="500742"/>
            <a:ext cx="5257801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Tram Depot</a:t>
            </a:r>
          </a:p>
        </p:txBody>
      </p:sp>
      <p:pic>
        <p:nvPicPr>
          <p:cNvPr id="3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683E1143-9823-474A-AFF9-73975C13C76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8388" y="4747822"/>
            <a:ext cx="3543099" cy="1993187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CD4FFC92-302E-4BB3-B4D6-500E4F111F8E}"/>
              </a:ext>
            </a:extLst>
          </p:cNvPr>
          <p:cNvSpPr/>
          <p:nvPr/>
        </p:nvSpPr>
        <p:spPr>
          <a:xfrm flipH="1">
            <a:off x="6007588" y="4135754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Tram depot in Hervanta is the home of all trams!</a:t>
            </a:r>
            <a:endParaRPr lang="fi-FI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Nuoli: Alas 8">
            <a:extLst>
              <a:ext uri="{FF2B5EF4-FFF2-40B4-BE49-F238E27FC236}">
                <a16:creationId xmlns:a16="http://schemas.microsoft.com/office/drawing/2014/main" id="{7CFEAC48-4D2D-4F86-A37E-A2AE328F06F9}"/>
              </a:ext>
            </a:extLst>
          </p:cNvPr>
          <p:cNvSpPr/>
          <p:nvPr/>
        </p:nvSpPr>
        <p:spPr>
          <a:xfrm>
            <a:off x="7896200" y="1402627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972DE2A2-DBF1-4ABC-9415-9A3C7FD408A3}"/>
              </a:ext>
            </a:extLst>
          </p:cNvPr>
          <p:cNvSpPr/>
          <p:nvPr/>
        </p:nvSpPr>
        <p:spPr>
          <a:xfrm>
            <a:off x="9134932" y="1038862"/>
            <a:ext cx="484632" cy="97840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6F01A392-81A3-403C-A7AF-905A522F4451}"/>
              </a:ext>
            </a:extLst>
          </p:cNvPr>
          <p:cNvSpPr txBox="1"/>
          <p:nvPr/>
        </p:nvSpPr>
        <p:spPr>
          <a:xfrm>
            <a:off x="7434219" y="1016544"/>
            <a:ext cx="14061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STORAGE HALL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A2176EF-ED34-441B-90B7-9D5BFFF751DA}"/>
              </a:ext>
            </a:extLst>
          </p:cNvPr>
          <p:cNvSpPr txBox="1"/>
          <p:nvPr/>
        </p:nvSpPr>
        <p:spPr>
          <a:xfrm>
            <a:off x="8559318" y="757325"/>
            <a:ext cx="12330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100" dirty="0">
                <a:solidFill>
                  <a:srgbClr val="D51317"/>
                </a:solidFill>
                <a:latin typeface="Arial Black" panose="020B0A04020102020204" pitchFamily="34" charset="0"/>
              </a:rPr>
              <a:t>REPAIR HALL</a:t>
            </a:r>
          </a:p>
        </p:txBody>
      </p:sp>
    </p:spTree>
    <p:extLst>
      <p:ext uri="{BB962C8B-B14F-4D97-AF65-F5344CB8AC3E}">
        <p14:creationId xmlns:p14="http://schemas.microsoft.com/office/powerpoint/2010/main" val="39470040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620D361-4610-4E2D-8E7B-7F912C634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Start of traffic to Santalahti and test drives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6216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Otsikko 1">
            <a:extLst>
              <a:ext uri="{FF2B5EF4-FFF2-40B4-BE49-F238E27FC236}">
                <a16:creationId xmlns:a16="http://schemas.microsoft.com/office/drawing/2014/main" id="{C8E0DA7F-F9D9-46B0-A7ED-E8EBBE329E09}"/>
              </a:ext>
            </a:extLst>
          </p:cNvPr>
          <p:cNvSpPr txBox="1">
            <a:spLocks/>
          </p:cNvSpPr>
          <p:nvPr/>
        </p:nvSpPr>
        <p:spPr>
          <a:xfrm>
            <a:off x="838199" y="500742"/>
            <a:ext cx="10154345" cy="13364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221D67"/>
                </a:solidFill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fi-FI" sz="2800" dirty="0"/>
              <a:t>S</a:t>
            </a:r>
            <a:r>
              <a:rPr lang="en-US" sz="2800" dirty="0"/>
              <a:t>ervice to Santalahti starts on August 7th - Before that, Ratikka operates in the area on test drives</a:t>
            </a:r>
            <a:endParaRPr lang="fi-FI" sz="2800" dirty="0"/>
          </a:p>
        </p:txBody>
      </p:sp>
      <p:sp>
        <p:nvSpPr>
          <p:cNvPr id="91" name="Sisällön paikkamerkki 2">
            <a:extLst>
              <a:ext uri="{FF2B5EF4-FFF2-40B4-BE49-F238E27FC236}">
                <a16:creationId xmlns:a16="http://schemas.microsoft.com/office/drawing/2014/main" id="{49232BF6-6CEC-48C9-B39F-D32C4DCD209A}"/>
              </a:ext>
            </a:extLst>
          </p:cNvPr>
          <p:cNvSpPr txBox="1">
            <a:spLocks/>
          </p:cNvSpPr>
          <p:nvPr/>
        </p:nvSpPr>
        <p:spPr>
          <a:xfrm>
            <a:off x="838199" y="1988840"/>
            <a:ext cx="5041777" cy="388843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rgbClr val="221D67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000" b="1" dirty="0"/>
              <a:t>S</a:t>
            </a:r>
            <a:r>
              <a:rPr lang="en-US" sz="2000" b="1" dirty="0"/>
              <a:t>ervice from Pyynikintori to Santalahti starts on Monday, August 7th, 2023.</a:t>
            </a:r>
          </a:p>
          <a:p>
            <a:r>
              <a:rPr lang="en-US" sz="2000" dirty="0"/>
              <a:t>Before that, there will be test drives on the new tramway route.</a:t>
            </a:r>
            <a:endParaRPr lang="fi-FI" sz="2000" dirty="0"/>
          </a:p>
          <a:p>
            <a:pPr lvl="1"/>
            <a:r>
              <a:rPr lang="en-US" sz="1800" dirty="0"/>
              <a:t>The test drives last about a month.</a:t>
            </a:r>
          </a:p>
          <a:p>
            <a:pPr lvl="1"/>
            <a:r>
              <a:rPr lang="en-US" sz="1800" dirty="0"/>
              <a:t>The track's test drives ensure that the new tramway system works as it should. They are carried out at night.</a:t>
            </a:r>
          </a:p>
          <a:p>
            <a:pPr lvl="1"/>
            <a:r>
              <a:rPr lang="en-US" sz="1800" dirty="0"/>
              <a:t>After the track has been tested, the drivers start test drives and learn to drive on the new route. The drivers do test drives during the day.</a:t>
            </a:r>
            <a:endParaRPr lang="fi-FI" sz="1800" dirty="0"/>
          </a:p>
          <a:p>
            <a:r>
              <a:rPr lang="fi-FI" sz="2000" dirty="0"/>
              <a:t>There </a:t>
            </a:r>
            <a:r>
              <a:rPr lang="en-US" sz="2000" dirty="0"/>
              <a:t>will be Nyt tarkkana -signs in the test drive area.</a:t>
            </a:r>
            <a:endParaRPr lang="fi-FI" sz="2000" dirty="0"/>
          </a:p>
          <a:p>
            <a:r>
              <a:rPr lang="fi-FI" sz="2000" dirty="0"/>
              <a:t>We’ll also inform about the test drives in Tampere Tram website and social media channels. </a:t>
            </a:r>
          </a:p>
        </p:txBody>
      </p:sp>
      <p:pic>
        <p:nvPicPr>
          <p:cNvPr id="9" name="Kuvan paikkamerkki 8">
            <a:extLst>
              <a:ext uri="{FF2B5EF4-FFF2-40B4-BE49-F238E27FC236}">
                <a16:creationId xmlns:a16="http://schemas.microsoft.com/office/drawing/2014/main" id="{F2317FFD-E7C7-4677-AC3B-6E350BA9D8D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" r="244"/>
          <a:stretch>
            <a:fillRect/>
          </a:stretch>
        </p:blipFill>
        <p:spPr>
          <a:xfrm>
            <a:off x="6109529" y="2051167"/>
            <a:ext cx="3758646" cy="3763777"/>
          </a:xfr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BE1095E2-88FD-44BF-B973-070108273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0496" y="4096200"/>
            <a:ext cx="1161114" cy="2180875"/>
          </a:xfrm>
          <a:prstGeom prst="rect">
            <a:avLst/>
          </a:prstGeom>
        </p:spPr>
      </p:pic>
      <p:sp>
        <p:nvSpPr>
          <p:cNvPr id="12" name="Speech Bubble: Oval 4">
            <a:extLst>
              <a:ext uri="{FF2B5EF4-FFF2-40B4-BE49-F238E27FC236}">
                <a16:creationId xmlns:a16="http://schemas.microsoft.com/office/drawing/2014/main" id="{A7613802-546D-469A-B507-FF767FCEC35D}"/>
              </a:ext>
            </a:extLst>
          </p:cNvPr>
          <p:cNvSpPr/>
          <p:nvPr/>
        </p:nvSpPr>
        <p:spPr>
          <a:xfrm flipH="1">
            <a:off x="8795306" y="2852936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i-FI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S</a:t>
            </a:r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ervice to Santalahti will start in the summer! There will be test drives before that.</a:t>
            </a:r>
            <a:endParaRPr lang="fi-FI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06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0811A7E-4A5E-4689-874C-B0B0DE6A0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How do I cross the tramway safely?</a:t>
            </a:r>
          </a:p>
        </p:txBody>
      </p:sp>
    </p:spTree>
    <p:extLst>
      <p:ext uri="{BB962C8B-B14F-4D97-AF65-F5344CB8AC3E}">
        <p14:creationId xmlns:p14="http://schemas.microsoft.com/office/powerpoint/2010/main" val="3772349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0E01CC-7FE8-4124-87E4-E2E8CE281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Crossing the tramway safely – Keep your eyes open!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A2582FA-467D-4EF3-8057-8DEAD50239FA}"/>
              </a:ext>
            </a:extLst>
          </p:cNvPr>
          <p:cNvSpPr txBox="1"/>
          <p:nvPr/>
        </p:nvSpPr>
        <p:spPr>
          <a:xfrm>
            <a:off x="759433" y="1837191"/>
            <a:ext cx="7136767" cy="2929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Always cross the tramway only at </a:t>
            </a:r>
            <a:r>
              <a:rPr lang="fi-FI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pedestrian</a:t>
            </a: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i-FI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crossings or designated crossovers</a:t>
            </a:r>
            <a:r>
              <a:rPr lang="fi-FI" sz="2200" b="1" dirty="0">
                <a:solidFill>
                  <a:srgbClr val="221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Never bypass a stopped tram directly in front of it or behind it</a:t>
            </a: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because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front of the tram is high and the driver may not see you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driver driving in the other lane cannot see you from behind the tram</a:t>
            </a:r>
            <a:endParaRPr lang="fi-FI" sz="2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A close up of a toy&#10;&#10;Description automatically generated">
            <a:extLst>
              <a:ext uri="{FF2B5EF4-FFF2-40B4-BE49-F238E27FC236}">
                <a16:creationId xmlns:a16="http://schemas.microsoft.com/office/drawing/2014/main" id="{C507A680-20AF-4107-A0B9-F291566A76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240" y="3068960"/>
            <a:ext cx="4749545" cy="2671879"/>
          </a:xfrm>
          <a:prstGeom prst="rect">
            <a:avLst/>
          </a:prstGeom>
        </p:spPr>
      </p:pic>
      <p:sp>
        <p:nvSpPr>
          <p:cNvPr id="11" name="Speech Bubble: Oval 4">
            <a:extLst>
              <a:ext uri="{FF2B5EF4-FFF2-40B4-BE49-F238E27FC236}">
                <a16:creationId xmlns:a16="http://schemas.microsoft.com/office/drawing/2014/main" id="{60058FFC-C1E7-4D4E-B2D6-765A4C3363F8}"/>
              </a:ext>
            </a:extLst>
          </p:cNvPr>
          <p:cNvSpPr/>
          <p:nvPr/>
        </p:nvSpPr>
        <p:spPr>
          <a:xfrm flipH="1">
            <a:off x="8228348" y="2204559"/>
            <a:ext cx="2145738" cy="1224136"/>
          </a:xfrm>
          <a:prstGeom prst="wedgeEllipseCallout">
            <a:avLst>
              <a:gd name="adj1" fmla="val -43194"/>
              <a:gd name="adj2" fmla="val 48741"/>
            </a:avLst>
          </a:prstGeom>
          <a:solidFill>
            <a:srgbClr val="1F2B7F"/>
          </a:solidFill>
          <a:ln>
            <a:solidFill>
              <a:srgbClr val="1F2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</a:rPr>
              <a:t>Watch a video about </a:t>
            </a:r>
            <a:r>
              <a:rPr lang="en-US" sz="1000" b="1" dirty="0">
                <a:solidFill>
                  <a:prstClr val="white"/>
                </a:solidFill>
                <a:latin typeface="Arial Black" panose="020B0A04020102020204" pitchFamily="34" charset="0"/>
                <a:hlinkClick r:id="rId3"/>
              </a:rPr>
              <a:t>tramway crossings!</a:t>
            </a:r>
            <a:endParaRPr lang="fi-FI" sz="1000" b="1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1138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9E330FDCF0065047A8E174045E353F43" ma:contentTypeVersion="9" ma:contentTypeDescription="Luo uusi asiakirja." ma:contentTypeScope="" ma:versionID="282179a5b4aefbb94a98de181cb6d858">
  <xsd:schema xmlns:xsd="http://www.w3.org/2001/XMLSchema" xmlns:xs="http://www.w3.org/2001/XMLSchema" xmlns:p="http://schemas.microsoft.com/office/2006/metadata/properties" xmlns:ns2="49a19824-c96a-42f0-82e0-5552c6f407aa" xmlns:ns3="987c2ef0-d3ad-4699-be94-ac41be9f0217" targetNamespace="http://schemas.microsoft.com/office/2006/metadata/properties" ma:root="true" ma:fieldsID="99b33eea053f8bc0d5af601d440173ef" ns2:_="" ns3:_="">
    <xsd:import namespace="49a19824-c96a-42f0-82e0-5552c6f407aa"/>
    <xsd:import namespace="987c2ef0-d3ad-4699-be94-ac41be9f02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a19824-c96a-42f0-82e0-5552c6f407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7c2ef0-d3ad-4699-be94-ac41be9f021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2B7D34-1D85-4DDC-9585-CDF131E01150}">
  <ds:schemaRefs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49a19824-c96a-42f0-82e0-5552c6f407aa"/>
    <ds:schemaRef ds:uri="http://schemas.microsoft.com/office/2006/documentManagement/types"/>
    <ds:schemaRef ds:uri="987c2ef0-d3ad-4699-be94-ac41be9f0217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8F8940-5EE4-42C9-B9D8-0100756D62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DF55349-94B6-40F6-A00D-73DC824EAC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9a19824-c96a-42f0-82e0-5552c6f407aa"/>
    <ds:schemaRef ds:uri="987c2ef0-d3ad-4699-be94-ac41be9f02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999</Words>
  <Application>Microsoft Office PowerPoint</Application>
  <PresentationFormat>Laajakuva</PresentationFormat>
  <Paragraphs>84</Paragraphs>
  <Slides>15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Courier New</vt:lpstr>
      <vt:lpstr>Wingdings</vt:lpstr>
      <vt:lpstr>Office Theme</vt:lpstr>
      <vt:lpstr>1_Office Theme</vt:lpstr>
      <vt:lpstr>Let’s stay safe in traffic together!</vt:lpstr>
      <vt:lpstr>What is Tampere Tram like?</vt:lpstr>
      <vt:lpstr>Tampere Tram</vt:lpstr>
      <vt:lpstr>PowerPoint-esitys</vt:lpstr>
      <vt:lpstr>PowerPoint-esitys</vt:lpstr>
      <vt:lpstr>Start of traffic to Santalahti and test drives</vt:lpstr>
      <vt:lpstr>PowerPoint-esitys</vt:lpstr>
      <vt:lpstr>How do I cross the tramway safely?</vt:lpstr>
      <vt:lpstr>Crossing the tramway safely – Keep your eyes open!</vt:lpstr>
      <vt:lpstr>Crossing the tramway safely – Keep your eyes open!</vt:lpstr>
      <vt:lpstr>Pedestrian crossing</vt:lpstr>
      <vt:lpstr>Designated crossover</vt:lpstr>
      <vt:lpstr>PowerPoint-esitys</vt:lpstr>
      <vt:lpstr>PowerPoint-esitys</vt:lpstr>
      <vt:lpstr>Thank you! Let’s stay safe in traffic together!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Nyt tarkkana!</dc:title>
  <dc:creator>Anniina Linnoinen</dc:creator>
  <cp:lastModifiedBy>Kriikku Kati</cp:lastModifiedBy>
  <cp:revision>141</cp:revision>
  <dcterms:created xsi:type="dcterms:W3CDTF">2020-02-16T08:04:16Z</dcterms:created>
  <dcterms:modified xsi:type="dcterms:W3CDTF">2023-05-09T12:24:58Z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0x01010031B873481C78F74BB6FEA558377B58F8</vt:lpwstr>
  </property>
  <property fmtid="{D5CDD505-2E9C-101B-9397-08002B2CF9AE}" pid="3" name="_AdHocReviewCycleID">
    <vt:i4>-1079158992</vt:i4>
  </property>
  <property fmtid="{D5CDD505-2E9C-101B-9397-08002B2CF9AE}" pid="4" name="_NewReviewCycle">
    <vt:lpwstr/>
  </property>
  <property fmtid="{D5CDD505-2E9C-101B-9397-08002B2CF9AE}" pid="5" name="_EmailSubject">
    <vt:lpwstr>Turvallisuusmateriaali kouluille ja tiedote vanhemmille</vt:lpwstr>
  </property>
  <property fmtid="{D5CDD505-2E9C-101B-9397-08002B2CF9AE}" pid="6" name="_AuthorEmail">
    <vt:lpwstr>sari.makela@tampereenraitiotie.fi</vt:lpwstr>
  </property>
  <property fmtid="{D5CDD505-2E9C-101B-9397-08002B2CF9AE}" pid="7" name="_AuthorEmailDisplayName">
    <vt:lpwstr>Mäkelä Sari</vt:lpwstr>
  </property>
</Properties>
</file>