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</p:sldMasterIdLst>
  <p:notesMasterIdLst>
    <p:notesMasterId r:id="rId19"/>
  </p:notesMasterIdLst>
  <p:sldIdLst>
    <p:sldId id="271" r:id="rId6"/>
    <p:sldId id="312" r:id="rId7"/>
    <p:sldId id="294" r:id="rId8"/>
    <p:sldId id="310" r:id="rId9"/>
    <p:sldId id="293" r:id="rId10"/>
    <p:sldId id="313" r:id="rId11"/>
    <p:sldId id="314" r:id="rId12"/>
    <p:sldId id="320" r:id="rId13"/>
    <p:sldId id="315" r:id="rId14"/>
    <p:sldId id="317" r:id="rId15"/>
    <p:sldId id="321" r:id="rId16"/>
    <p:sldId id="322" r:id="rId17"/>
    <p:sldId id="302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9FB"/>
    <a:srgbClr val="221D67"/>
    <a:srgbClr val="D51317"/>
    <a:srgbClr val="3A31AD"/>
    <a:srgbClr val="362EA2"/>
    <a:srgbClr val="3F35BD"/>
    <a:srgbClr val="8DD8F8"/>
    <a:srgbClr val="E8F7FE"/>
    <a:srgbClr val="FFE800"/>
    <a:srgbClr val="E4E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71A167-4CBF-4AA2-A601-8CD288CDCE23}" v="12" dt="2023-05-05T07:41:19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994" autoAdjust="0"/>
  </p:normalViewPr>
  <p:slideViewPr>
    <p:cSldViewPr snapToObjects="1">
      <p:cViewPr varScale="1">
        <p:scale>
          <a:sx n="48" d="100"/>
          <a:sy n="48" d="100"/>
        </p:scale>
        <p:origin x="1100" y="26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4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367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4544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3247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10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5913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79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3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718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7942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5063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985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9109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8993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878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29.4.2025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785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Ty9J3WRBjU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575720" y="2996952"/>
            <a:ext cx="6200775" cy="1325959"/>
          </a:xfrm>
        </p:spPr>
        <p:txBody>
          <a:bodyPr>
            <a:normAutofit/>
          </a:bodyPr>
          <a:lstStyle/>
          <a:p>
            <a:r>
              <a:rPr lang="fi-FI" dirty="0"/>
              <a:t>Let’s stay safe in traffic together!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Designated crossover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75065"/>
            <a:ext cx="4493342" cy="35691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 designated crossovers, you must give way to trams, buses and other approaching vehicles. </a:t>
            </a:r>
            <a:r>
              <a:rPr lang="en-US" b="1" dirty="0">
                <a:solidFill>
                  <a:srgbClr val="FF0000"/>
                </a:solidFill>
              </a:rPr>
              <a:t>Always wait calmly for the tram and other vehicles to pass</a:t>
            </a:r>
            <a:r>
              <a:rPr lang="en-US" dirty="0"/>
              <a:t> before crossing the road.</a:t>
            </a:r>
          </a:p>
          <a:p>
            <a:r>
              <a:rPr lang="en-US" b="1" dirty="0"/>
              <a:t>At designated crossover </a:t>
            </a:r>
            <a:r>
              <a:rPr lang="en-US" dirty="0"/>
              <a:t>there are no pavement markings running across the road and track.</a:t>
            </a:r>
          </a:p>
          <a:p>
            <a:r>
              <a:rPr lang="en-US" dirty="0"/>
              <a:t>You can recognize the designated crossover by the lowered curb.</a:t>
            </a:r>
          </a:p>
          <a:p>
            <a:endParaRPr lang="en-US" dirty="0"/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D4F0AF0-62C3-4B3E-82E0-264B9BD83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2"/>
          <a:stretch/>
        </p:blipFill>
        <p:spPr bwMode="auto">
          <a:xfrm>
            <a:off x="6103708" y="2241383"/>
            <a:ext cx="5441628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uoli: Alas 13">
            <a:extLst>
              <a:ext uri="{FF2B5EF4-FFF2-40B4-BE49-F238E27FC236}">
                <a16:creationId xmlns:a16="http://schemas.microsoft.com/office/drawing/2014/main" id="{B468A2BE-4125-4CD2-BA50-3BB8E8178466}"/>
              </a:ext>
            </a:extLst>
          </p:cNvPr>
          <p:cNvSpPr/>
          <p:nvPr/>
        </p:nvSpPr>
        <p:spPr>
          <a:xfrm>
            <a:off x="9264352" y="3284984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Nuoli: Alas 14">
            <a:extLst>
              <a:ext uri="{FF2B5EF4-FFF2-40B4-BE49-F238E27FC236}">
                <a16:creationId xmlns:a16="http://schemas.microsoft.com/office/drawing/2014/main" id="{22DB1789-87CF-4306-9528-BF4897E013DA}"/>
              </a:ext>
            </a:extLst>
          </p:cNvPr>
          <p:cNvSpPr/>
          <p:nvPr/>
        </p:nvSpPr>
        <p:spPr>
          <a:xfrm rot="10800000">
            <a:off x="8112224" y="45091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E99BCCB-91DD-458E-AC39-71EAC5279199}"/>
              </a:ext>
            </a:extLst>
          </p:cNvPr>
          <p:cNvSpPr txBox="1"/>
          <p:nvPr/>
        </p:nvSpPr>
        <p:spPr>
          <a:xfrm>
            <a:off x="8703408" y="2853497"/>
            <a:ext cx="16065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A LOWERED CURB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E997CD0-1754-4F70-8C92-BB733AA374A8}"/>
              </a:ext>
            </a:extLst>
          </p:cNvPr>
          <p:cNvSpPr txBox="1"/>
          <p:nvPr/>
        </p:nvSpPr>
        <p:spPr>
          <a:xfrm>
            <a:off x="7221937" y="5613370"/>
            <a:ext cx="2249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NO PAVEMENT MARKINGS</a:t>
            </a:r>
          </a:p>
        </p:txBody>
      </p:sp>
    </p:spTree>
    <p:extLst>
      <p:ext uri="{BB962C8B-B14F-4D97-AF65-F5344CB8AC3E}">
        <p14:creationId xmlns:p14="http://schemas.microsoft.com/office/powerpoint/2010/main" val="3632755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303113C-1831-48AE-B6F2-D4DA9B26F7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63"/>
          <a:stretch/>
        </p:blipFill>
        <p:spPr>
          <a:xfrm>
            <a:off x="5878264" y="246814"/>
            <a:ext cx="6035690" cy="6364371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2A121CE7-2814-4242-F91F-7793C688FC1F}"/>
              </a:ext>
            </a:extLst>
          </p:cNvPr>
          <p:cNvSpPr txBox="1"/>
          <p:nvPr/>
        </p:nvSpPr>
        <p:spPr>
          <a:xfrm>
            <a:off x="6620826" y="4753095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Let´s</a:t>
            </a:r>
            <a:r>
              <a:rPr lang="fi-FI" sz="3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i-FI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stay</a:t>
            </a:r>
            <a:r>
              <a:rPr lang="fi-FI" sz="3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i-FI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save</a:t>
            </a:r>
            <a:r>
              <a:rPr lang="fi-FI" sz="3200" dirty="0">
                <a:solidFill>
                  <a:schemeClr val="bg1"/>
                </a:solidFill>
                <a:latin typeface="Arial Black" panose="020B0A04020102020204" pitchFamily="34" charset="0"/>
              </a:rPr>
              <a:t> in </a:t>
            </a:r>
            <a:r>
              <a:rPr lang="fi-FI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traffic</a:t>
            </a:r>
            <a:r>
              <a:rPr lang="fi-FI" sz="3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i-FI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together</a:t>
            </a:r>
            <a:endParaRPr lang="fi-FI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53941F5E-9DE4-04D0-E442-F62333EAB4C9}"/>
              </a:ext>
            </a:extLst>
          </p:cNvPr>
          <p:cNvSpPr txBox="1">
            <a:spLocks/>
          </p:cNvSpPr>
          <p:nvPr/>
        </p:nvSpPr>
        <p:spPr>
          <a:xfrm>
            <a:off x="386598" y="1376772"/>
            <a:ext cx="5186888" cy="450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Always </a:t>
            </a:r>
            <a:r>
              <a:rPr lang="en-US" sz="1700" b="1" dirty="0">
                <a:solidFill>
                  <a:srgbClr val="C00000"/>
                </a:solidFill>
              </a:rPr>
              <a:t>cross the tramway only at pedestrian crossing or designated crossovers</a:t>
            </a:r>
            <a:r>
              <a:rPr lang="en-US" sz="1700" dirty="0"/>
              <a:t>: Stop – look both ways – listen – cross the tramway on foot.</a:t>
            </a:r>
            <a:endParaRPr lang="fi-FI" sz="1700" dirty="0"/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Never bypass a stopped tram directly in front of it or behind it.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The tram weights about the same as ten elephants. It is very slow to stop.  </a:t>
            </a:r>
            <a:r>
              <a:rPr lang="fi-FI" sz="1700" b="1" dirty="0">
                <a:solidFill>
                  <a:srgbClr val="C00000"/>
                </a:solidFill>
              </a:rPr>
              <a:t>Never rush in front of the tram.  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The tram can’t swerve around you</a:t>
            </a:r>
            <a:r>
              <a:rPr lang="fi-FI" sz="1700" dirty="0">
                <a:solidFill>
                  <a:srgbClr val="C00000"/>
                </a:solidFill>
              </a:rPr>
              <a:t>, </a:t>
            </a:r>
            <a:r>
              <a:rPr lang="fi-FI" sz="1700" dirty="0"/>
              <a:t>because it runs on track.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In addition to trams, maintenance vehicles also move on the track, so </a:t>
            </a:r>
            <a:r>
              <a:rPr lang="fi-FI" sz="1700" b="1" dirty="0">
                <a:solidFill>
                  <a:srgbClr val="C00000"/>
                </a:solidFill>
              </a:rPr>
              <a:t>always be careful when crossing the track!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endParaRPr lang="fi-FI" sz="1700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772E3024-458C-48C9-7DE0-58C37CAD22BE}"/>
              </a:ext>
            </a:extLst>
          </p:cNvPr>
          <p:cNvSpPr txBox="1">
            <a:spLocks/>
          </p:cNvSpPr>
          <p:nvPr/>
        </p:nvSpPr>
        <p:spPr>
          <a:xfrm>
            <a:off x="417697" y="392730"/>
            <a:ext cx="5318263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things to remember</a:t>
            </a:r>
          </a:p>
        </p:txBody>
      </p:sp>
    </p:spTree>
    <p:extLst>
      <p:ext uri="{BB962C8B-B14F-4D97-AF65-F5344CB8AC3E}">
        <p14:creationId xmlns:p14="http://schemas.microsoft.com/office/powerpoint/2010/main" val="2239791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61663612-D8C8-4301-8C9B-23FA0B116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0196" y="5397185"/>
            <a:ext cx="651739" cy="1224136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C037372D-A571-AD5B-F721-964C6C4678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12" r="16936"/>
          <a:stretch/>
        </p:blipFill>
        <p:spPr>
          <a:xfrm>
            <a:off x="201673" y="260860"/>
            <a:ext cx="6336704" cy="6360461"/>
          </a:xfrm>
          <a:prstGeom prst="rect">
            <a:avLst/>
          </a:prstGeom>
        </p:spPr>
      </p:pic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6FD3FCE8-D385-1EE8-5068-BC747DE623EA}"/>
              </a:ext>
            </a:extLst>
          </p:cNvPr>
          <p:cNvSpPr txBox="1">
            <a:spLocks/>
          </p:cNvSpPr>
          <p:nvPr/>
        </p:nvSpPr>
        <p:spPr>
          <a:xfrm>
            <a:off x="6571777" y="1376772"/>
            <a:ext cx="4989321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The tram is silent</a:t>
            </a:r>
            <a:r>
              <a:rPr lang="fi-FI" sz="1700" dirty="0"/>
              <a:t>, so you don’t necessarily hear it in advance.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en-US" sz="1700" dirty="0"/>
              <a:t>Waiting for the tram is safest when </a:t>
            </a:r>
            <a:r>
              <a:rPr lang="en-US" sz="1700" b="1" dirty="0">
                <a:solidFill>
                  <a:srgbClr val="C00000"/>
                </a:solidFill>
              </a:rPr>
              <a:t>you stay or walk behind the white pavement</a:t>
            </a:r>
            <a:r>
              <a:rPr lang="en-US" sz="1700" dirty="0"/>
              <a:t>.</a:t>
            </a:r>
            <a:r>
              <a:rPr lang="fi-FI" sz="1700" dirty="0"/>
              <a:t> 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en-US" sz="1700" b="1" dirty="0">
                <a:solidFill>
                  <a:srgbClr val="C00000"/>
                </a:solidFill>
              </a:rPr>
              <a:t>Do not try to touch </a:t>
            </a:r>
            <a:r>
              <a:rPr lang="en-US" sz="1700" dirty="0"/>
              <a:t>the moving tram to avoid injuring yourself on the sharp parts of the tram.</a:t>
            </a:r>
            <a:endParaRPr lang="fi-FI" sz="1700" dirty="0"/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Track is not a place for playing or hanging about. </a:t>
            </a:r>
            <a:endParaRPr lang="fi-FI" sz="1700" b="1" dirty="0"/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dirty="0"/>
              <a:t> Never take photos or selfies on the track.</a:t>
            </a: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B27D3E68-9F5E-273B-7884-5102383E8743}"/>
              </a:ext>
            </a:extLst>
          </p:cNvPr>
          <p:cNvSpPr txBox="1">
            <a:spLocks/>
          </p:cNvSpPr>
          <p:nvPr/>
        </p:nvSpPr>
        <p:spPr>
          <a:xfrm>
            <a:off x="6602876" y="392730"/>
            <a:ext cx="5246255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things to remember</a:t>
            </a:r>
          </a:p>
        </p:txBody>
      </p:sp>
      <p:sp>
        <p:nvSpPr>
          <p:cNvPr id="8" name="Speech Bubble: Oval 4">
            <a:extLst>
              <a:ext uri="{FF2B5EF4-FFF2-40B4-BE49-F238E27FC236}">
                <a16:creationId xmlns:a16="http://schemas.microsoft.com/office/drawing/2014/main" id="{4C51FFBA-39D1-BDE5-1C68-014A61644A0A}"/>
              </a:ext>
            </a:extLst>
          </p:cNvPr>
          <p:cNvSpPr/>
          <p:nvPr/>
        </p:nvSpPr>
        <p:spPr>
          <a:xfrm flipH="1">
            <a:off x="8328248" y="4731743"/>
            <a:ext cx="2145738" cy="1224136"/>
          </a:xfrm>
          <a:prstGeom prst="wedgeEllipseCallout">
            <a:avLst>
              <a:gd name="adj1" fmla="val -59252"/>
              <a:gd name="adj2" fmla="val 4441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 Black" panose="020B0A04020102020204" pitchFamily="34" charset="0"/>
              </a:rPr>
              <a:t>Wait for the tram behind the white pavement.</a:t>
            </a:r>
            <a:endParaRPr lang="fi-FI" sz="1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60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99855" y="3356993"/>
            <a:ext cx="5112569" cy="1080120"/>
          </a:xfrm>
        </p:spPr>
        <p:txBody>
          <a:bodyPr>
            <a:normAutofit fontScale="90000"/>
          </a:bodyPr>
          <a:lstStyle/>
          <a:p>
            <a:r>
              <a:rPr lang="fi-FI" sz="4000" dirty="0"/>
              <a:t>Thank you! Let’s stay safe in traffic together!  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964652" y="2900473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5F8FB0-8F31-4EC0-9566-906E2C4F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What is Tampere Tram like?</a:t>
            </a:r>
          </a:p>
        </p:txBody>
      </p:sp>
    </p:spTree>
    <p:extLst>
      <p:ext uri="{BB962C8B-B14F-4D97-AF65-F5344CB8AC3E}">
        <p14:creationId xmlns:p14="http://schemas.microsoft.com/office/powerpoint/2010/main" val="178429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7FEC39AB-EA7D-4450-AA1D-4AAC7225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834" y="364817"/>
            <a:ext cx="7431190" cy="1336449"/>
          </a:xfrm>
        </p:spPr>
        <p:txBody>
          <a:bodyPr>
            <a:noAutofit/>
          </a:bodyPr>
          <a:lstStyle/>
          <a:p>
            <a:pPr algn="r"/>
            <a:r>
              <a:rPr lang="fi-FI" sz="3600" dirty="0">
                <a:solidFill>
                  <a:srgbClr val="221D67"/>
                </a:solidFill>
              </a:rPr>
              <a:t>Tampere Tram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75AB7FED-FB16-400C-9492-4C621BE686F0}"/>
              </a:ext>
            </a:extLst>
          </p:cNvPr>
          <p:cNvSpPr/>
          <p:nvPr/>
        </p:nvSpPr>
        <p:spPr>
          <a:xfrm>
            <a:off x="8760297" y="4524470"/>
            <a:ext cx="3162445" cy="828074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Ratikka is part of the Nysse family. You can travel by tram and bus using the same ticket.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07D918A8-8E4E-4F44-B86D-DCB2276E55F3}"/>
              </a:ext>
            </a:extLst>
          </p:cNvPr>
          <p:cNvSpPr/>
          <p:nvPr/>
        </p:nvSpPr>
        <p:spPr>
          <a:xfrm>
            <a:off x="8719956" y="2637343"/>
            <a:ext cx="3162445" cy="1701862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One tram can carry three busloads of passengers (264 people). There are 104 seats in one tram.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The tram runs every 7.5 minutes during the day. In the center, the shift is 3–4 minutes.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6192D052-D36C-4BC0-B733-B4CAD319C7E9}"/>
              </a:ext>
            </a:extLst>
          </p:cNvPr>
          <p:cNvSpPr/>
          <p:nvPr/>
        </p:nvSpPr>
        <p:spPr>
          <a:xfrm>
            <a:off x="5879977" y="4339206"/>
            <a:ext cx="2376264" cy="2195650"/>
          </a:xfrm>
          <a:prstGeom prst="ellipse">
            <a:avLst/>
          </a:pr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1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Accessible and spacious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1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Air conditioned and well lit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1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Environment friendly</a:t>
            </a:r>
            <a:endParaRPr kumimoji="0" lang="fi-FI" sz="11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0E83E38C-079F-45A1-9A23-6AEA031402EA}"/>
              </a:ext>
            </a:extLst>
          </p:cNvPr>
          <p:cNvSpPr/>
          <p:nvPr/>
        </p:nvSpPr>
        <p:spPr>
          <a:xfrm>
            <a:off x="8760297" y="5537809"/>
            <a:ext cx="3149622" cy="1152128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Tampere has 28 trams. 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221D67"/>
                </a:solidFill>
                <a:latin typeface="Arial Black"/>
                <a:cs typeface="Arial"/>
              </a:rPr>
              <a:t>Trams are manufactured at Škoda Transtech's factory, in Otanmäki, Kajaani.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25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mpereen Ratikan reitti osilla 1 ja 2">
            <a:extLst>
              <a:ext uri="{FF2B5EF4-FFF2-40B4-BE49-F238E27FC236}">
                <a16:creationId xmlns:a16="http://schemas.microsoft.com/office/drawing/2014/main" id="{CE08D709-CE12-4703-9EDB-BAF6DD56C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20" y="1330660"/>
            <a:ext cx="6104262" cy="41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18013" y="1340768"/>
            <a:ext cx="5073932" cy="43924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Line 1 from </a:t>
            </a:r>
            <a:r>
              <a:rPr lang="en-US" sz="1600" b="1" dirty="0" err="1"/>
              <a:t>Kaupin</a:t>
            </a:r>
            <a:r>
              <a:rPr lang="en-US" sz="1600" b="1" dirty="0"/>
              <a:t> </a:t>
            </a:r>
            <a:r>
              <a:rPr lang="en-US" sz="1600" b="1" dirty="0" err="1"/>
              <a:t>kampus</a:t>
            </a:r>
            <a:r>
              <a:rPr lang="en-US" sz="1600" b="1" dirty="0"/>
              <a:t> to </a:t>
            </a:r>
            <a:r>
              <a:rPr lang="en-US" sz="1600" b="1" dirty="0" err="1"/>
              <a:t>Santalahti</a:t>
            </a:r>
            <a:r>
              <a:rPr lang="en-US" sz="1600" b="1" dirty="0"/>
              <a:t> includes 20 stops:</a:t>
            </a:r>
            <a:endParaRPr lang="fi-FI" sz="1600" b="1" dirty="0"/>
          </a:p>
          <a:p>
            <a:pPr lvl="1"/>
            <a:r>
              <a:rPr lang="fi-FI" sz="1600" dirty="0"/>
              <a:t>Kaupin kampus, </a:t>
            </a:r>
            <a:r>
              <a:rPr lang="fi-FI" sz="1600" dirty="0" err="1"/>
              <a:t>Tays</a:t>
            </a:r>
            <a:r>
              <a:rPr lang="fi-FI" sz="1600" dirty="0"/>
              <a:t>, Hippos, Kalevan kirkko, Sammonaukio, Tulli, Rautatieasema, Koskipuisto, Keskustori, Tuulensuu, Pyynikintori, Särkänniemi, Tikkutehdas, Santalahti, </a:t>
            </a:r>
            <a:r>
              <a:rPr lang="fi-FI" sz="1600" dirty="0" err="1"/>
              <a:t>Hiedanta</a:t>
            </a:r>
            <a:r>
              <a:rPr lang="fi-FI" sz="1600" dirty="0"/>
              <a:t>, Tehdas, Niemen kartano, Niemenranta, </a:t>
            </a:r>
            <a:r>
              <a:rPr lang="fi-FI" sz="1600" dirty="0" err="1"/>
              <a:t>Lentävänniemi</a:t>
            </a:r>
            <a:r>
              <a:rPr lang="fi-FI" sz="1600" dirty="0"/>
              <a:t>, </a:t>
            </a:r>
            <a:r>
              <a:rPr lang="fi-FI" sz="1600" dirty="0" err="1"/>
              <a:t>Pyhällönpuisto</a:t>
            </a:r>
            <a:endParaRPr lang="fi-FI" sz="1600" dirty="0"/>
          </a:p>
          <a:p>
            <a:r>
              <a:rPr lang="en-US" sz="1600" b="1" dirty="0"/>
              <a:t>Line 3 from </a:t>
            </a:r>
            <a:r>
              <a:rPr lang="en-US" sz="1600" b="1" dirty="0" err="1"/>
              <a:t>Hervantajärvi</a:t>
            </a:r>
            <a:r>
              <a:rPr lang="en-US" sz="1600" b="1" dirty="0"/>
              <a:t> to Sorin </a:t>
            </a:r>
            <a:r>
              <a:rPr lang="en-US" sz="1600" b="1" dirty="0" err="1"/>
              <a:t>aukio</a:t>
            </a:r>
            <a:r>
              <a:rPr lang="en-US" sz="1600" b="1" dirty="0"/>
              <a:t> includes 17 stops</a:t>
            </a:r>
            <a:r>
              <a:rPr lang="fi-FI" sz="1600" b="1" dirty="0"/>
              <a:t> :</a:t>
            </a:r>
          </a:p>
          <a:p>
            <a:pPr lvl="1"/>
            <a:r>
              <a:rPr lang="fi-FI" sz="1600" dirty="0" err="1"/>
              <a:t>Hervantajärvi</a:t>
            </a:r>
            <a:r>
              <a:rPr lang="fi-FI" sz="1600" dirty="0"/>
              <a:t>, Etelä-Hervanta, Hervannan kampus, </a:t>
            </a:r>
            <a:r>
              <a:rPr lang="fi-FI" sz="1600" dirty="0" err="1"/>
              <a:t>Hervantakeskus</a:t>
            </a:r>
            <a:r>
              <a:rPr lang="fi-FI" sz="1600" dirty="0"/>
              <a:t>, Opiskelija, Pohjois-Hervanta, Hallila, Turtola, Hakametsä, Kalevanrinne, Uintikeskus, Kaleva, Sammonaukio, Tulli, Rautatieasema, Koskipuisto, Sorin aukio</a:t>
            </a:r>
          </a:p>
          <a:p>
            <a:r>
              <a:rPr lang="en-US" sz="1600" dirty="0"/>
              <a:t>The route is expanding to </a:t>
            </a:r>
            <a:r>
              <a:rPr lang="en-US" sz="1600" dirty="0" err="1"/>
              <a:t>Linnainmaa</a:t>
            </a:r>
            <a:r>
              <a:rPr lang="en-US" sz="1600" dirty="0"/>
              <a:t> and Pirkkala. </a:t>
            </a:r>
            <a:endParaRPr lang="fi-FI" sz="16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526188" y="248071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Tram Routes: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5600120" y="4274314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 b="1" dirty="0">
                <a:latin typeface="Arial Black"/>
              </a:rPr>
              <a:t>The total length of the tram route is 17,9</a:t>
            </a:r>
            <a:r>
              <a:rPr lang="en-US" sz="1000" b="1" dirty="0">
                <a:solidFill>
                  <a:srgbClr val="C00000"/>
                </a:solidFill>
                <a:latin typeface="Arial Black"/>
              </a:rPr>
              <a:t> </a:t>
            </a:r>
            <a:r>
              <a:rPr lang="en-US" sz="1000" b="1" dirty="0">
                <a:latin typeface="Arial Black"/>
              </a:rPr>
              <a:t>km.</a:t>
            </a:r>
            <a:endParaRPr lang="fi-FI" sz="1000" b="1" dirty="0">
              <a:latin typeface="Arial Black"/>
            </a:endParaRP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989" y="4886382"/>
            <a:ext cx="3543099" cy="19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2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D71B38B-9E71-4F1E-85FE-7E50B98C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8" t="1959" r="25512" b="2462"/>
          <a:stretch/>
        </p:blipFill>
        <p:spPr>
          <a:xfrm>
            <a:off x="6754719" y="248194"/>
            <a:ext cx="5168310" cy="63877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662543" y="1632726"/>
            <a:ext cx="5433457" cy="388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The</a:t>
            </a:r>
            <a:r>
              <a:rPr lang="en-US" sz="2000" dirty="0"/>
              <a:t> depot is the home of the trams, where they are based and maintained. </a:t>
            </a:r>
          </a:p>
          <a:p>
            <a:r>
              <a:rPr lang="en-US" sz="2000" dirty="0"/>
              <a:t>The depot is in Hervanta.</a:t>
            </a:r>
          </a:p>
          <a:p>
            <a:r>
              <a:rPr lang="en-US" sz="2000" dirty="0"/>
              <a:t>The depot includes two main buildings: storage hall and the repair hall.</a:t>
            </a:r>
          </a:p>
          <a:p>
            <a:r>
              <a:rPr lang="en-US" sz="2000" dirty="0"/>
              <a:t>The depot operates around the clock and more than hundred people use it daily. </a:t>
            </a:r>
            <a:endParaRPr lang="fi-FI" sz="2000" dirty="0"/>
          </a:p>
          <a:p>
            <a:pPr lvl="1"/>
            <a:r>
              <a:rPr lang="fi-FI" sz="1800" dirty="0"/>
              <a:t>Tram </a:t>
            </a:r>
            <a:r>
              <a:rPr lang="en-US" sz="1800" dirty="0"/>
              <a:t>drivers, traffic controllers, track and tram maintenance personnel, cleaners and employees of Tampere Tramway work at the depot.</a:t>
            </a:r>
            <a:endParaRPr lang="fi-FI" sz="1800" dirty="0"/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2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Tram Depot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388" y="4747822"/>
            <a:ext cx="3543099" cy="19931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007588" y="4135754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Tram depot in Hervanta is the home of all trams!</a:t>
            </a:r>
            <a:endParaRPr lang="fi-FI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Nuoli: Alas 8">
            <a:extLst>
              <a:ext uri="{FF2B5EF4-FFF2-40B4-BE49-F238E27FC236}">
                <a16:creationId xmlns:a16="http://schemas.microsoft.com/office/drawing/2014/main" id="{7CFEAC48-4D2D-4F86-A37E-A2AE328F06F9}"/>
              </a:ext>
            </a:extLst>
          </p:cNvPr>
          <p:cNvSpPr/>
          <p:nvPr/>
        </p:nvSpPr>
        <p:spPr>
          <a:xfrm>
            <a:off x="7896200" y="1402627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Nuoli: Alas 9">
            <a:extLst>
              <a:ext uri="{FF2B5EF4-FFF2-40B4-BE49-F238E27FC236}">
                <a16:creationId xmlns:a16="http://schemas.microsoft.com/office/drawing/2014/main" id="{972DE2A2-DBF1-4ABC-9415-9A3C7FD408A3}"/>
              </a:ext>
            </a:extLst>
          </p:cNvPr>
          <p:cNvSpPr/>
          <p:nvPr/>
        </p:nvSpPr>
        <p:spPr>
          <a:xfrm>
            <a:off x="9134932" y="1038862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F01A392-81A3-403C-A7AF-905A522F4451}"/>
              </a:ext>
            </a:extLst>
          </p:cNvPr>
          <p:cNvSpPr txBox="1"/>
          <p:nvPr/>
        </p:nvSpPr>
        <p:spPr>
          <a:xfrm>
            <a:off x="7434219" y="1016544"/>
            <a:ext cx="14061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STORAGE HALL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A2176EF-ED34-441B-90B7-9D5BFFF751DA}"/>
              </a:ext>
            </a:extLst>
          </p:cNvPr>
          <p:cNvSpPr txBox="1"/>
          <p:nvPr/>
        </p:nvSpPr>
        <p:spPr>
          <a:xfrm>
            <a:off x="8559318" y="757325"/>
            <a:ext cx="1233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REPAIR HALL</a:t>
            </a:r>
          </a:p>
        </p:txBody>
      </p:sp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811A7E-4A5E-4689-874C-B0B0DE6A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How do I cross the tramway safely?</a:t>
            </a:r>
          </a:p>
        </p:txBody>
      </p:sp>
    </p:spTree>
    <p:extLst>
      <p:ext uri="{BB962C8B-B14F-4D97-AF65-F5344CB8AC3E}">
        <p14:creationId xmlns:p14="http://schemas.microsoft.com/office/powerpoint/2010/main" val="3772349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Crossing the tramway safely – Keep your eyes open!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7136767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cross the tramway only at </a:t>
            </a:r>
            <a:r>
              <a:rPr lang="fi-FI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</a:t>
            </a: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crossings or designated crossovers</a:t>
            </a: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i-FI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 bypass a stopped tram directly in front of it or behind it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because</a:t>
            </a:r>
            <a:endParaRPr lang="fi-FI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front of the tram is high and the driver may not see you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driver driving in the other lane cannot see you from behind the tram</a:t>
            </a:r>
            <a:endParaRPr lang="fi-FI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C507A680-20AF-4107-A0B9-F291566A76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3068960"/>
            <a:ext cx="4749545" cy="2671879"/>
          </a:xfrm>
          <a:prstGeom prst="rect">
            <a:avLst/>
          </a:prstGeom>
        </p:spPr>
      </p:pic>
      <p:sp>
        <p:nvSpPr>
          <p:cNvPr id="11" name="Speech Bubble: Oval 4">
            <a:extLst>
              <a:ext uri="{FF2B5EF4-FFF2-40B4-BE49-F238E27FC236}">
                <a16:creationId xmlns:a16="http://schemas.microsoft.com/office/drawing/2014/main" id="{60058FFC-C1E7-4D4E-B2D6-765A4C3363F8}"/>
              </a:ext>
            </a:extLst>
          </p:cNvPr>
          <p:cNvSpPr/>
          <p:nvPr/>
        </p:nvSpPr>
        <p:spPr>
          <a:xfrm flipH="1">
            <a:off x="8228348" y="2204559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Watch a video about </a:t>
            </a:r>
            <a:r>
              <a:rPr lang="en-US" sz="1000" b="1" dirty="0">
                <a:solidFill>
                  <a:srgbClr val="C1E9FB"/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tramway crossings!</a:t>
            </a:r>
            <a:endParaRPr lang="fi-FI" sz="1000" b="1" dirty="0">
              <a:solidFill>
                <a:srgbClr val="C1E9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11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Crossing the tramway safely – Keep your eyes open!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9369015" cy="26673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fi-FI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How to cross tramway safely: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/>
                <a:cs typeface="Arial"/>
              </a:rPr>
              <a:t>Stop</a:t>
            </a:r>
            <a:r>
              <a:rPr lang="fi-FI" sz="2200" dirty="0">
                <a:solidFill>
                  <a:srgbClr val="221D67"/>
                </a:solidFill>
                <a:latin typeface="Arial"/>
                <a:cs typeface="Arial"/>
              </a:rPr>
              <a:t> and take it easy.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both ways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make sure there are no trams or cars coming.</a:t>
            </a:r>
            <a:endParaRPr lang="fi-FI" sz="2200" b="1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focus on crossing the road. </a:t>
            </a:r>
            <a:endParaRPr lang="fi-FI" sz="2200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tramway on foot. 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 have time to notice you better and you do not slip or trip when crossing.</a:t>
            </a:r>
            <a:endParaRPr lang="fi-FI" sz="2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23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Pedestrian crossing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25516"/>
            <a:ext cx="4493342" cy="356911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endParaRPr lang="fi-FI" sz="2000" dirty="0"/>
          </a:p>
          <a:p>
            <a:r>
              <a:rPr lang="en-US" dirty="0"/>
              <a:t>There are pavement markings (a zebra crossing) across the road and track.</a:t>
            </a:r>
          </a:p>
          <a:p>
            <a:r>
              <a:rPr lang="en-US" dirty="0"/>
              <a:t>The tram will yield to you at a pedestrian crossing. </a:t>
            </a:r>
            <a:r>
              <a:rPr lang="en-US" b="1" dirty="0">
                <a:solidFill>
                  <a:srgbClr val="FF0000"/>
                </a:solidFill>
              </a:rPr>
              <a:t>Make sure that the tram is stopped. </a:t>
            </a:r>
            <a:r>
              <a:rPr lang="en-US" dirty="0"/>
              <a:t>Tram is very slow to stop.</a:t>
            </a:r>
          </a:p>
          <a:p>
            <a:r>
              <a:rPr lang="en-US" dirty="0"/>
              <a:t>Usually, there are also traffic lights at a pedestrian crossing. </a:t>
            </a:r>
            <a:r>
              <a:rPr lang="en-US" b="1" dirty="0">
                <a:solidFill>
                  <a:srgbClr val="FF0000"/>
                </a:solidFill>
              </a:rPr>
              <a:t>Before crossing the road, make sure that the light is green for you. </a:t>
            </a:r>
          </a:p>
          <a:p>
            <a:endParaRPr lang="en-US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149575B-67D7-4CC6-A52F-322C4D540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0" b="3167"/>
          <a:stretch/>
        </p:blipFill>
        <p:spPr bwMode="auto">
          <a:xfrm>
            <a:off x="5668835" y="2179311"/>
            <a:ext cx="5735042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uoli: Alas 8">
            <a:extLst>
              <a:ext uri="{FF2B5EF4-FFF2-40B4-BE49-F238E27FC236}">
                <a16:creationId xmlns:a16="http://schemas.microsoft.com/office/drawing/2014/main" id="{A0CDFA6B-EA9D-48E4-AAE3-F8B09AA977B8}"/>
              </a:ext>
            </a:extLst>
          </p:cNvPr>
          <p:cNvSpPr/>
          <p:nvPr/>
        </p:nvSpPr>
        <p:spPr>
          <a:xfrm rot="10800000">
            <a:off x="8328248" y="39596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1379DAF4-210C-47E7-8C03-6952C427DD1A}"/>
              </a:ext>
            </a:extLst>
          </p:cNvPr>
          <p:cNvSpPr txBox="1"/>
          <p:nvPr/>
        </p:nvSpPr>
        <p:spPr>
          <a:xfrm>
            <a:off x="6585346" y="5064483"/>
            <a:ext cx="39020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D51317"/>
                </a:solidFill>
                <a:latin typeface="Arial Black" panose="020B0A04020102020204" pitchFamily="34" charset="0"/>
              </a:rPr>
              <a:t>PEDESTRIAN CROSSING PAVEMENT MARKINGS</a:t>
            </a:r>
          </a:p>
          <a:p>
            <a:pPr algn="ctr"/>
            <a:r>
              <a:rPr lang="en-US" sz="1100" dirty="0">
                <a:solidFill>
                  <a:srgbClr val="D51317"/>
                </a:solidFill>
                <a:latin typeface="Arial Black" panose="020B0A04020102020204" pitchFamily="34" charset="0"/>
              </a:rPr>
              <a:t>(WHITE LINES)</a:t>
            </a:r>
            <a:endParaRPr lang="fi-FI" sz="1100" dirty="0">
              <a:solidFill>
                <a:srgbClr val="D51317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Nuoli: Alas 10">
            <a:extLst>
              <a:ext uri="{FF2B5EF4-FFF2-40B4-BE49-F238E27FC236}">
                <a16:creationId xmlns:a16="http://schemas.microsoft.com/office/drawing/2014/main" id="{91292493-6798-4C21-A7D1-92A859B243B1}"/>
              </a:ext>
            </a:extLst>
          </p:cNvPr>
          <p:cNvSpPr/>
          <p:nvPr/>
        </p:nvSpPr>
        <p:spPr>
          <a:xfrm>
            <a:off x="9912424" y="1340768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9F6EB06-763D-463D-897A-215964BECC2F}"/>
              </a:ext>
            </a:extLst>
          </p:cNvPr>
          <p:cNvSpPr txBox="1"/>
          <p:nvPr/>
        </p:nvSpPr>
        <p:spPr>
          <a:xfrm>
            <a:off x="8900230" y="998648"/>
            <a:ext cx="2509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PEDESTRIAN CROSSING SIGN</a:t>
            </a:r>
          </a:p>
        </p:txBody>
      </p:sp>
    </p:spTree>
    <p:extLst>
      <p:ext uri="{BB962C8B-B14F-4D97-AF65-F5344CB8AC3E}">
        <p14:creationId xmlns:p14="http://schemas.microsoft.com/office/powerpoint/2010/main" val="2956508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E330FDCF0065047A8E174045E353F43" ma:contentTypeVersion="9" ma:contentTypeDescription="Luo uusi asiakirja." ma:contentTypeScope="" ma:versionID="282179a5b4aefbb94a98de181cb6d858">
  <xsd:schema xmlns:xsd="http://www.w3.org/2001/XMLSchema" xmlns:xs="http://www.w3.org/2001/XMLSchema" xmlns:p="http://schemas.microsoft.com/office/2006/metadata/properties" xmlns:ns2="49a19824-c96a-42f0-82e0-5552c6f407aa" xmlns:ns3="987c2ef0-d3ad-4699-be94-ac41be9f0217" targetNamespace="http://schemas.microsoft.com/office/2006/metadata/properties" ma:root="true" ma:fieldsID="99b33eea053f8bc0d5af601d440173ef" ns2:_="" ns3:_="">
    <xsd:import namespace="49a19824-c96a-42f0-82e0-5552c6f407aa"/>
    <xsd:import namespace="987c2ef0-d3ad-4699-be94-ac41be9f02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19824-c96a-42f0-82e0-5552c6f407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c2ef0-d3ad-4699-be94-ac41be9f02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2B7D34-1D85-4DDC-9585-CDF131E01150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49a19824-c96a-42f0-82e0-5552c6f407aa"/>
    <ds:schemaRef ds:uri="http://schemas.microsoft.com/office/2006/documentManagement/types"/>
    <ds:schemaRef ds:uri="987c2ef0-d3ad-4699-be94-ac41be9f021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F55349-94B6-40F6-A00D-73DC824EAC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a19824-c96a-42f0-82e0-5552c6f407aa"/>
    <ds:schemaRef ds:uri="987c2ef0-d3ad-4699-be94-ac41be9f02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816</Words>
  <Application>Microsoft Office PowerPoint</Application>
  <PresentationFormat>Laajakuva</PresentationFormat>
  <Paragraphs>74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Courier New</vt:lpstr>
      <vt:lpstr>Wingdings</vt:lpstr>
      <vt:lpstr>Office Theme</vt:lpstr>
      <vt:lpstr>1_Office Theme</vt:lpstr>
      <vt:lpstr>Let’s stay safe in traffic together!</vt:lpstr>
      <vt:lpstr>What is Tampere Tram like?</vt:lpstr>
      <vt:lpstr>Tampere Tram</vt:lpstr>
      <vt:lpstr>PowerPoint-esitys</vt:lpstr>
      <vt:lpstr>PowerPoint-esitys</vt:lpstr>
      <vt:lpstr>How do I cross the tramway safely?</vt:lpstr>
      <vt:lpstr>Crossing the tramway safely – Keep your eyes open!</vt:lpstr>
      <vt:lpstr>Crossing the tramway safely – Keep your eyes open!</vt:lpstr>
      <vt:lpstr>Pedestrian crossing</vt:lpstr>
      <vt:lpstr>Designated crossover</vt:lpstr>
      <vt:lpstr>PowerPoint-esitys</vt:lpstr>
      <vt:lpstr>PowerPoint-esitys</vt:lpstr>
      <vt:lpstr>Thank you! Let’s stay safe in traffic together!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Puisto Henna</cp:lastModifiedBy>
  <cp:revision>144</cp:revision>
  <dcterms:created xsi:type="dcterms:W3CDTF">2020-02-16T08:04:16Z</dcterms:created>
  <dcterms:modified xsi:type="dcterms:W3CDTF">2025-04-29T10:10:58Z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0x01010031B873481C78F74BB6FEA558377B58F8</vt:lpwstr>
  </property>
  <property fmtid="{D5CDD505-2E9C-101B-9397-08002B2CF9AE}" pid="3" name="_AdHocReviewCycleID">
    <vt:i4>-1079158992</vt:i4>
  </property>
  <property fmtid="{D5CDD505-2E9C-101B-9397-08002B2CF9AE}" pid="4" name="_NewReviewCycle">
    <vt:lpwstr/>
  </property>
  <property fmtid="{D5CDD505-2E9C-101B-9397-08002B2CF9AE}" pid="5" name="_EmailSubject">
    <vt:lpwstr>Turvallisuusmateriaali kouluille ja tiedote vanhemmille</vt:lpwstr>
  </property>
  <property fmtid="{D5CDD505-2E9C-101B-9397-08002B2CF9AE}" pid="6" name="_AuthorEmail">
    <vt:lpwstr>sari.makela@tampereenraitiotie.fi</vt:lpwstr>
  </property>
  <property fmtid="{D5CDD505-2E9C-101B-9397-08002B2CF9AE}" pid="7" name="_AuthorEmailDisplayName">
    <vt:lpwstr>Mäkelä Sari</vt:lpwstr>
  </property>
</Properties>
</file>