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5" r:id="rId5"/>
  </p:sldMasterIdLst>
  <p:notesMasterIdLst>
    <p:notesMasterId r:id="rId21"/>
  </p:notesMasterIdLst>
  <p:sldIdLst>
    <p:sldId id="271" r:id="rId6"/>
    <p:sldId id="312" r:id="rId7"/>
    <p:sldId id="294" r:id="rId8"/>
    <p:sldId id="310" r:id="rId9"/>
    <p:sldId id="293" r:id="rId10"/>
    <p:sldId id="313" r:id="rId11"/>
    <p:sldId id="314" r:id="rId12"/>
    <p:sldId id="320" r:id="rId13"/>
    <p:sldId id="315" r:id="rId14"/>
    <p:sldId id="317" r:id="rId15"/>
    <p:sldId id="300" r:id="rId16"/>
    <p:sldId id="319" r:id="rId17"/>
    <p:sldId id="311" r:id="rId18"/>
    <p:sldId id="288" r:id="rId19"/>
    <p:sldId id="302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76EDE882-15BB-451E-B148-E1581EF8A1C3}">
          <p14:sldIdLst>
            <p14:sldId id="271"/>
            <p14:sldId id="312"/>
            <p14:sldId id="294"/>
            <p14:sldId id="310"/>
            <p14:sldId id="293"/>
            <p14:sldId id="313"/>
            <p14:sldId id="314"/>
            <p14:sldId id="320"/>
            <p14:sldId id="315"/>
          </p14:sldIdLst>
        </p14:section>
        <p14:section name="Nimetön osa" id="{7E63729A-2BF3-49CA-8DA5-CB1867CDBC99}">
          <p14:sldIdLst>
            <p14:sldId id="317"/>
            <p14:sldId id="300"/>
            <p14:sldId id="319"/>
            <p14:sldId id="311"/>
            <p14:sldId id="288"/>
            <p14:sldId id="30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1D67"/>
    <a:srgbClr val="D51317"/>
    <a:srgbClr val="3A31AD"/>
    <a:srgbClr val="362EA2"/>
    <a:srgbClr val="3F35BD"/>
    <a:srgbClr val="C1E9FB"/>
    <a:srgbClr val="8DD8F8"/>
    <a:srgbClr val="E8F7FE"/>
    <a:srgbClr val="FFE800"/>
    <a:srgbClr val="E4E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94994" autoAdjust="0"/>
  </p:normalViewPr>
  <p:slideViewPr>
    <p:cSldViewPr snapToObjects="1">
      <p:cViewPr>
        <p:scale>
          <a:sx n="50" d="100"/>
          <a:sy n="50" d="100"/>
        </p:scale>
        <p:origin x="1020" y="264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1903B-3366-41BD-848A-F076CF8B725C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DA513-AEDA-4E0A-B479-4A9F15824D9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17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ifQFmBNbLY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youtu.be/3pqwARTMuVY" TargetMode="External"/><Relationship Id="rId4" Type="http://schemas.openxmlformats.org/officeDocument/2006/relationships/hyperlink" Target="https://youtu.be/BEfMh6Qnf44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z7BL0wucCM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youtu.be/p2UCXwtRBzs" TargetMode="External"/><Relationship Id="rId5" Type="http://schemas.openxmlformats.org/officeDocument/2006/relationships/hyperlink" Target="https://www.youtube.com/playlist?list=PLp4JPyWftiHUOCK86SxBfkYkQysugRLoL" TargetMode="External"/><Relationship Id="rId4" Type="http://schemas.openxmlformats.org/officeDocument/2006/relationships/hyperlink" Target="https://youtu.be/61VCB7HIys4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Ratikkapysäkillä: </a:t>
            </a:r>
            <a:r>
              <a:rPr lang="fi-FI" dirty="0">
                <a:hlinkClick r:id="rId3"/>
              </a:rPr>
              <a:t>https://youtu.be/YifQFmBNbLY</a:t>
            </a:r>
            <a:r>
              <a:rPr lang="fi-FI" dirty="0"/>
              <a:t> </a:t>
            </a:r>
          </a:p>
          <a:p>
            <a:r>
              <a:rPr lang="fi-FI" dirty="0"/>
              <a:t>Raiteiden turvallinen ylittäminen: </a:t>
            </a:r>
            <a:r>
              <a:rPr lang="fi-FI" dirty="0">
                <a:hlinkClick r:id="rId4"/>
              </a:rPr>
              <a:t>https://youtu.be/BEfMh6Qnf44</a:t>
            </a:r>
            <a:endParaRPr lang="fi-FI" dirty="0"/>
          </a:p>
          <a:p>
            <a:r>
              <a:rPr lang="fi-FI" dirty="0"/>
              <a:t>Ratikalla matkustamisen ABC: </a:t>
            </a:r>
            <a:r>
              <a:rPr lang="fi-FI" dirty="0">
                <a:hlinkClick r:id="rId5"/>
              </a:rPr>
              <a:t>https://youtu.be/3pqwARTMuVY</a:t>
            </a: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A513-AEDA-4E0A-B479-4A9F15824D9B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3388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err="1"/>
              <a:t>Rasse</a:t>
            </a:r>
            <a:r>
              <a:rPr lang="fi-FI" dirty="0"/>
              <a:t>-koira matkustaa Ratikalla: </a:t>
            </a:r>
            <a:r>
              <a:rPr lang="fi-FI" sz="1200" dirty="0">
                <a:hlinkClick r:id="rId3"/>
              </a:rPr>
              <a:t>https://youtu.be/9z7BL0wucCM</a:t>
            </a:r>
            <a:r>
              <a:rPr lang="fi-FI" sz="1200" dirty="0"/>
              <a:t> </a:t>
            </a:r>
          </a:p>
          <a:p>
            <a:r>
              <a:rPr lang="fi-FI" dirty="0"/>
              <a:t>Onni-nalle ja kaverit matkustavat Nyssellä: </a:t>
            </a:r>
            <a:r>
              <a:rPr lang="fi-FI" sz="1200" dirty="0">
                <a:hlinkClick r:id="rId4"/>
              </a:rPr>
              <a:t>https://youtu.be/61VCB7HIys4</a:t>
            </a:r>
            <a:r>
              <a:rPr lang="fi-FI" sz="1200" dirty="0"/>
              <a:t> </a:t>
            </a:r>
            <a:endParaRPr lang="fi-FI" dirty="0"/>
          </a:p>
          <a:p>
            <a:r>
              <a:rPr lang="fi-FI" dirty="0"/>
              <a:t>Ratikalla matkustamisen animaatiot (soittolista): </a:t>
            </a:r>
            <a:r>
              <a:rPr lang="fi-FI" sz="1200" dirty="0">
                <a:hlinkClick r:id="rId5"/>
              </a:rPr>
              <a:t>https://www.youtube.com/playlist?list=PLp4JPyWftiHUOCK86SxBfkYkQysugRLoL</a:t>
            </a:r>
            <a:r>
              <a:rPr lang="fi-FI" sz="120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dirty="0"/>
              <a:t>Väyläviraston video rataturvallisuudesta yläkoululaisille: </a:t>
            </a:r>
            <a:r>
              <a:rPr lang="fi-FI" sz="1200" dirty="0">
                <a:hlinkClick r:id="rId6"/>
              </a:rPr>
              <a:t>https://youtu.be/p2UCXwtRBzs</a:t>
            </a:r>
            <a:r>
              <a:rPr lang="fi-FI" sz="1200" dirty="0"/>
              <a:t> 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4DA513-AEDA-4E0A-B479-4A9F15824D9B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87601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B138-7F2E-1042-A1BB-DD0E259E8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3025" y="1794625"/>
            <a:ext cx="6200775" cy="2478087"/>
          </a:xfr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B5D4D-C0BD-6A46-A8C7-18261D386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6200775" cy="109612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CBA91-9214-2F4D-944A-AA45FB71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5F0AC-856C-EC42-98CE-882C9B2C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15AE-9AC0-FB41-85EC-2BD33FB4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805D4-3938-904A-821C-A14F1299CE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4443413"/>
            <a:ext cx="3845099" cy="19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9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5132" y="235131"/>
            <a:ext cx="11704320" cy="29652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27364"/>
            <a:ext cx="3932237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A16F9-E23A-1D46-85D0-4ECC449D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269" y="4349406"/>
            <a:ext cx="6102531" cy="200694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1269" y="3557563"/>
            <a:ext cx="6102531" cy="633544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68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59A7-5110-064A-8427-ED28EB3B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B5BF-0BD6-E746-8093-1FDFC905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2DBD-4084-DC4A-A934-2704FE6A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F4300-6820-2748-8C4F-0D86C5C7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2B5C-87B7-B048-BBCB-2B961929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1F14B-1515-6C4D-A622-873E25CF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875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6540-D1C1-F947-9215-67AF3F17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AC3E8-F0B3-8F43-9FDF-BA3E921A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05F8C-64C2-3741-88CD-9335833F4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85652-EAE9-C54B-8F57-392031AB4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C348B-21FF-B744-ACDA-291BF0977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E3B7A-27FB-B846-A826-EC3C12D7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BC13E-08FC-FE48-B1FE-BCDDBFE6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1FD96-AE1B-1148-BC55-38B9F756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0591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F788-CD84-A445-BBF7-0DC96DFC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2D9C8-C452-2F46-92F2-4640460D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4D792-BE64-9242-979C-A3F4624F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9237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CA3C-DDEB-9545-A445-11D17B87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2AC7-5321-9247-A1F2-ECDB36AE6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D9B73-5734-3C44-AE1A-65B64909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63EE0-6CD9-4544-9D3D-005D0FB9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54627-6F72-CD4E-B16A-F8B50C7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E58D2-8973-F64A-8851-929C0982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80830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2A2C-674E-9848-82F2-4C0DF0D3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F8FC-8FAF-7747-BFAD-682078BE0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1F8AE-7B92-4748-87D9-32D4AF27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98F49-E62A-8644-88FC-E49710D4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C953-234E-4349-A95E-9053070F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0198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070C6-B434-7A4E-AF2D-776252113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77101-589B-9249-BD12-C4E37113C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48A96-E41E-1C45-81C1-E24C6F31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EB623-65B9-3D4C-B4A9-6DAE9659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79E3-AA65-8548-8608-C2E55EFC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1290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B138-7F2E-1042-A1BB-DD0E259E8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3025" y="1794625"/>
            <a:ext cx="6200775" cy="2478087"/>
          </a:xfr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B5D4D-C0BD-6A46-A8C7-18261D386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6200775" cy="109612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CBA91-9214-2F4D-944A-AA45FB71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5F0AC-856C-EC42-98CE-882C9B2C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15AE-9AC0-FB41-85EC-2BD33FB4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805D4-3938-904A-821C-A14F1299C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0999" y="4443413"/>
            <a:ext cx="3845099" cy="19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14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763"/>
            <a:ext cx="5705475" cy="16002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9006"/>
            <a:ext cx="5705475" cy="229597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06B10E-4B5F-5041-8A5E-E4F69969E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92950" y="742950"/>
            <a:ext cx="3997325" cy="48085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64606"/>
            <a:ext cx="5705475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6367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9535886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1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763"/>
            <a:ext cx="5705475" cy="16002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9006"/>
            <a:ext cx="5705475" cy="229597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06B10E-4B5F-5041-8A5E-E4F69969E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92950" y="742950"/>
            <a:ext cx="3997325" cy="48085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64606"/>
            <a:ext cx="5705475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558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0744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4544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6235"/>
            <a:ext cx="9535886" cy="2561072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161835"/>
            <a:ext cx="9535886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3247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8436-A877-9045-BE73-DD7D3729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59"/>
            <a:ext cx="4824369" cy="2155371"/>
          </a:xfr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D5540-A3FC-9046-8832-1317A1B0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C2A2-6169-364C-918E-B2A91411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1A3CB-E435-584B-B30C-0276513C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A8672-9174-974C-9D8E-0C6E09FEB6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107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486" y="222069"/>
            <a:ext cx="6379028" cy="6387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89412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58663"/>
            <a:ext cx="4191000" cy="777780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ACEFC46-48C2-6E4C-AF75-0EAE224273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222625"/>
            <a:ext cx="4191000" cy="2286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5913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1C6F1-4894-5247-9B70-081E0C3725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2450" y="5377307"/>
            <a:ext cx="2743200" cy="13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79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EA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B0176-F390-FB46-97A8-57CC64CDD5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13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5132" y="235131"/>
            <a:ext cx="11704320" cy="29652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27364"/>
            <a:ext cx="3932237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A16F9-E23A-1D46-85D0-4ECC449D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269" y="4349406"/>
            <a:ext cx="6102531" cy="200694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1269" y="3557563"/>
            <a:ext cx="6102531" cy="633544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8718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59A7-5110-064A-8427-ED28EB3B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B5BF-0BD6-E746-8093-1FDFC905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2DBD-4084-DC4A-A934-2704FE6A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F4300-6820-2748-8C4F-0D86C5C7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2B5C-87B7-B048-BBCB-2B961929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1F14B-1515-6C4D-A622-873E25CF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7942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6540-D1C1-F947-9215-67AF3F17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AC3E8-F0B3-8F43-9FDF-BA3E921A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05F8C-64C2-3741-88CD-9335833F4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85652-EAE9-C54B-8F57-392031AB4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C348B-21FF-B744-ACDA-291BF0977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E3B7A-27FB-B846-A826-EC3C12D7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BC13E-08FC-FE48-B1FE-BCDDBFE6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1FD96-AE1B-1148-BC55-38B9F756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55063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F788-CD84-A445-BBF7-0DC96DFC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2D9C8-C452-2F46-92F2-4640460D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4D792-BE64-9242-979C-A3F4624F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985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9535886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37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CA3C-DDEB-9545-A445-11D17B87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2AC7-5321-9247-A1F2-ECDB36AE6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D9B73-5734-3C44-AE1A-65B64909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63EE0-6CD9-4544-9D3D-005D0FB9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54627-6F72-CD4E-B16A-F8B50C7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E58D2-8973-F64A-8851-929C0982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9109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2A2C-674E-9848-82F2-4C0DF0D3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F8FC-8FAF-7747-BFAD-682078BE0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1F8AE-7B92-4748-87D9-32D4AF27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98F49-E62A-8644-88FC-E49710D4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C953-234E-4349-A95E-9053070F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989939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070C6-B434-7A4E-AF2D-776252113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77101-589B-9249-BD12-C4E37113C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48A96-E41E-1C45-81C1-E24C6F31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EB623-65B9-3D4C-B4A9-6DAE9659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79E3-AA65-8548-8608-C2E55EFC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58782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0744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125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6235"/>
            <a:ext cx="9535886" cy="2561072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161835"/>
            <a:ext cx="9535886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83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8436-A877-9045-BE73-DD7D3729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59"/>
            <a:ext cx="4824369" cy="2155371"/>
          </a:xfr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D5540-A3FC-9046-8832-1317A1B0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C2A2-6169-364C-918E-B2A91411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1A3CB-E435-584B-B30C-0276513C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A8672-9174-974C-9D8E-0C6E09FEB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486" y="222069"/>
            <a:ext cx="6379028" cy="6387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89412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58663"/>
            <a:ext cx="4191000" cy="777780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ACEFC46-48C2-6E4C-AF75-0EAE224273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222625"/>
            <a:ext cx="4191000" cy="2286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25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1C6F1-4894-5247-9B70-081E0C3725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27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EA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B0176-F390-FB46-97A8-57CC64CDD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3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DC848-6478-0740-8994-24C5CB83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42E80-93C5-1547-9220-68F95AA4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0B5F-E24A-FC49-8ABF-76EC09695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7BB92-68B1-D344-9CB3-BFD8E887B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627B3-D91C-8340-A5EB-5EDC9837B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55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2" r:id="rId5"/>
    <p:sldLayoutId id="2147483651" r:id="rId6"/>
    <p:sldLayoutId id="2147483657" r:id="rId7"/>
    <p:sldLayoutId id="2147483654" r:id="rId8"/>
    <p:sldLayoutId id="2147483660" r:id="rId9"/>
    <p:sldLayoutId id="2147483661" r:id="rId10"/>
    <p:sldLayoutId id="2147483652" r:id="rId11"/>
    <p:sldLayoutId id="2147483653" r:id="rId12"/>
    <p:sldLayoutId id="2147483655" r:id="rId13"/>
    <p:sldLayoutId id="2147483656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DC848-6478-0740-8994-24C5CB83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42E80-93C5-1547-9220-68F95AA4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0B5F-E24A-FC49-8ABF-76EC09695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24CD-4D98-FE44-813D-398259D34955}" type="datetimeFigureOut">
              <a:rPr lang="fi-FI" smtClean="0"/>
              <a:t>29.4.2025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7BB92-68B1-D344-9CB3-BFD8E887B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627B3-D91C-8340-A5EB-5EDC9837B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8B2F-0018-C646-B7AF-F4560DA1DAA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785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ifQFmBNbLY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hyperlink" Target="https://youtu.be/3pqwARTMuVY" TargetMode="External"/><Relationship Id="rId4" Type="http://schemas.openxmlformats.org/officeDocument/2006/relationships/hyperlink" Target="https://youtu.be/BEfMh6Qnf4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mpereenratikka.fi/liikenneturvallisuus/" TargetMode="External"/><Relationship Id="rId7" Type="http://schemas.openxmlformats.org/officeDocument/2006/relationships/hyperlink" Target="https://youtu.be/p2UCXwtRBz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youtube.com/playlist?list=PLp4JPyWftiHUOCK86SxBfkYkQysugRLoL" TargetMode="External"/><Relationship Id="rId5" Type="http://schemas.openxmlformats.org/officeDocument/2006/relationships/hyperlink" Target="https://youtu.be/61VCB7HIys4" TargetMode="External"/><Relationship Id="rId4" Type="http://schemas.openxmlformats.org/officeDocument/2006/relationships/hyperlink" Target="https://youtu.be/9z7BL0wucCM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Ty9J3WRBjU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698381" y="4797152"/>
            <a:ext cx="4752528" cy="792088"/>
          </a:xfrm>
        </p:spPr>
        <p:txBody>
          <a:bodyPr anchor="t">
            <a:normAutofit/>
          </a:bodyPr>
          <a:lstStyle/>
          <a:p>
            <a:r>
              <a:rPr lang="fi-FI" sz="2200" dirty="0"/>
              <a:t>Ollaan yhdessä tarkkoja liikenteessä.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0243" y="2501846"/>
            <a:ext cx="2490564" cy="4074779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15FD2E56-750D-2E0B-56CE-A23C1C4E8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925" y="3459336"/>
            <a:ext cx="3923833" cy="122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44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Turvallinen raitiotien ylitys ylityspaikalta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D2889B-3DE3-4B9E-BC41-42D8A6DDC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75065"/>
            <a:ext cx="4493342" cy="3569110"/>
          </a:xfrm>
        </p:spPr>
        <p:txBody>
          <a:bodyPr>
            <a:normAutofit fontScale="92500" lnSpcReduction="20000"/>
          </a:bodyPr>
          <a:lstStyle/>
          <a:p>
            <a:r>
              <a:rPr lang="fi-FI" sz="2000" dirty="0"/>
              <a:t>Ylityspaikka on tien ylitykseen tarkoitettu kohta, jossa jalankulkijan tulee väistää muuta liikennettä. </a:t>
            </a:r>
            <a:r>
              <a:rPr lang="fi-FI" sz="2000" b="1" dirty="0">
                <a:solidFill>
                  <a:srgbClr val="C00000"/>
                </a:solidFill>
              </a:rPr>
              <a:t>Odota aina rauhassa, että Ratikka ja muut kulkuneuvot ovat kulkeneet ohi </a:t>
            </a:r>
            <a:r>
              <a:rPr lang="fi-FI" sz="2000" dirty="0"/>
              <a:t>ennen kuin ylität tien.</a:t>
            </a:r>
          </a:p>
          <a:p>
            <a:pPr lvl="1"/>
            <a:r>
              <a:rPr lang="fi-FI" sz="1800" dirty="0"/>
              <a:t>Ylityspaikalla jalankulkija väistää Ratikkaa, busseja, takseja ja huoltoliikennettä.</a:t>
            </a:r>
          </a:p>
          <a:p>
            <a:r>
              <a:rPr lang="fi-FI" sz="2000" dirty="0"/>
              <a:t>Ylityspaikan kohdalla ei ole suojatiemerkintöjä.</a:t>
            </a:r>
          </a:p>
          <a:p>
            <a:r>
              <a:rPr lang="fi-FI" sz="2000" dirty="0"/>
              <a:t>Tunnistat ylityspaikan madalletusta reunakivestä.</a:t>
            </a:r>
          </a:p>
          <a:p>
            <a:endParaRPr lang="fi-FI" sz="2000" dirty="0"/>
          </a:p>
          <a:p>
            <a:endParaRPr lang="fi-FI" sz="200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D4F0AF0-62C3-4B3E-82E0-264B9BD83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2"/>
          <a:stretch/>
        </p:blipFill>
        <p:spPr bwMode="auto">
          <a:xfrm>
            <a:off x="6103708" y="2241383"/>
            <a:ext cx="5441628" cy="334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Nuoli: Alas 13">
            <a:extLst>
              <a:ext uri="{FF2B5EF4-FFF2-40B4-BE49-F238E27FC236}">
                <a16:creationId xmlns:a16="http://schemas.microsoft.com/office/drawing/2014/main" id="{B468A2BE-4125-4CD2-BA50-3BB8E8178466}"/>
              </a:ext>
            </a:extLst>
          </p:cNvPr>
          <p:cNvSpPr/>
          <p:nvPr/>
        </p:nvSpPr>
        <p:spPr>
          <a:xfrm>
            <a:off x="9264352" y="3284984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Nuoli: Alas 14">
            <a:extLst>
              <a:ext uri="{FF2B5EF4-FFF2-40B4-BE49-F238E27FC236}">
                <a16:creationId xmlns:a16="http://schemas.microsoft.com/office/drawing/2014/main" id="{22DB1789-87CF-4306-9528-BF4897E013DA}"/>
              </a:ext>
            </a:extLst>
          </p:cNvPr>
          <p:cNvSpPr/>
          <p:nvPr/>
        </p:nvSpPr>
        <p:spPr>
          <a:xfrm rot="10800000">
            <a:off x="8112224" y="4509120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E99BCCB-91DD-458E-AC39-71EAC5279199}"/>
              </a:ext>
            </a:extLst>
          </p:cNvPr>
          <p:cNvSpPr txBox="1"/>
          <p:nvPr/>
        </p:nvSpPr>
        <p:spPr>
          <a:xfrm>
            <a:off x="8279412" y="2853497"/>
            <a:ext cx="24545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MADALLETTU REUNAKIVEYS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6E997CD0-1754-4F70-8C92-BB733AA374A8}"/>
              </a:ext>
            </a:extLst>
          </p:cNvPr>
          <p:cNvSpPr txBox="1"/>
          <p:nvPr/>
        </p:nvSpPr>
        <p:spPr>
          <a:xfrm>
            <a:off x="6860461" y="5613370"/>
            <a:ext cx="29722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SUOJATIEMERKINNÄT PUUTTUVAT</a:t>
            </a:r>
          </a:p>
        </p:txBody>
      </p:sp>
    </p:spTree>
    <p:extLst>
      <p:ext uri="{BB962C8B-B14F-4D97-AF65-F5344CB8AC3E}">
        <p14:creationId xmlns:p14="http://schemas.microsoft.com/office/powerpoint/2010/main" val="3632755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386598" y="1376772"/>
            <a:ext cx="5186888" cy="4500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b="1" dirty="0">
                <a:solidFill>
                  <a:srgbClr val="C00000"/>
                </a:solidFill>
              </a:rPr>
              <a:t>Ylitä raitiotie turvallisesti suojatien tai ylityspaikan kohdalta</a:t>
            </a:r>
            <a:r>
              <a:rPr lang="fi-FI" sz="1700" dirty="0"/>
              <a:t>: </a:t>
            </a:r>
            <a:r>
              <a:rPr lang="fi-FI" sz="1700" dirty="0">
                <a:solidFill>
                  <a:schemeClr val="accent1">
                    <a:lumMod val="50000"/>
                  </a:schemeClr>
                </a:solidFill>
              </a:rPr>
              <a:t>Pysähdy – katso molempiin suuntiin – kuuntele – ylitä </a:t>
            </a:r>
            <a:r>
              <a:rPr lang="fi-FI" sz="1700" dirty="0"/>
              <a:t>raitiotie kävellen.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b="1" dirty="0">
                <a:solidFill>
                  <a:srgbClr val="C00000"/>
                </a:solidFill>
              </a:rPr>
              <a:t>Älä koskaan oikaise pysähtyneen Ratikan edestä tai takaa.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dirty="0"/>
              <a:t>Raitiovaunu painaa kymmenen norsun verran. Painava vaunu pysähtyy hitaasti, joten </a:t>
            </a:r>
            <a:r>
              <a:rPr lang="fi-FI" sz="1700" b="1" dirty="0">
                <a:solidFill>
                  <a:srgbClr val="C00000"/>
                </a:solidFill>
              </a:rPr>
              <a:t>älä koskaan ryntää vaunun eteen.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b="1" dirty="0">
                <a:solidFill>
                  <a:srgbClr val="C00000"/>
                </a:solidFill>
              </a:rPr>
              <a:t>Raitiovaunu ei voi väistää sinua</a:t>
            </a:r>
            <a:r>
              <a:rPr lang="fi-FI" sz="1700" dirty="0">
                <a:solidFill>
                  <a:srgbClr val="C00000"/>
                </a:solidFill>
              </a:rPr>
              <a:t>, </a:t>
            </a:r>
            <a:r>
              <a:rPr lang="fi-FI" sz="1700" dirty="0"/>
              <a:t>koska se kulkee raiteilla.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dirty="0"/>
              <a:t>Raiteilla liikkuu raitiovaunujen lisäksi myös kunnossapitokalustoa, joten </a:t>
            </a:r>
            <a:r>
              <a:rPr lang="fi-FI" sz="1700" b="1" dirty="0">
                <a:solidFill>
                  <a:srgbClr val="C00000"/>
                </a:solidFill>
              </a:rPr>
              <a:t>ole aina varovainen rataa ylittäessäsi!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endParaRPr lang="fi-FI" sz="1700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417697" y="392730"/>
            <a:ext cx="5318263" cy="98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dirty="0"/>
              <a:t>10 tärkeää tärppiä 1/2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303113C-1831-48AE-B6F2-D4DA9B26F7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363"/>
          <a:stretch/>
        </p:blipFill>
        <p:spPr>
          <a:xfrm>
            <a:off x="5878264" y="246814"/>
            <a:ext cx="6035690" cy="6364371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33883377-B6EA-248A-7989-91F0485BC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777" y="4201121"/>
            <a:ext cx="5539525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11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6712973" y="1532823"/>
            <a:ext cx="4989321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b="1" dirty="0">
                <a:solidFill>
                  <a:srgbClr val="C00000"/>
                </a:solidFill>
              </a:rPr>
              <a:t>Raitiovaunu on hiljainen</a:t>
            </a:r>
            <a:r>
              <a:rPr lang="fi-FI" sz="1700" dirty="0"/>
              <a:t>, joten sitä ei välttämättä kuule etukäteen.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dirty="0"/>
              <a:t>Ratikan odottaminen on turvallisinta, kun </a:t>
            </a:r>
            <a:r>
              <a:rPr lang="fi-FI" sz="1700" b="1" dirty="0">
                <a:solidFill>
                  <a:srgbClr val="C00000"/>
                </a:solidFill>
              </a:rPr>
              <a:t>oleskelet tai kävelet pysäkillä valkoisen kiveyksen takana</a:t>
            </a:r>
            <a:r>
              <a:rPr lang="fi-FI" sz="1700" dirty="0">
                <a:solidFill>
                  <a:srgbClr val="C00000"/>
                </a:solidFill>
              </a:rPr>
              <a:t>. 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b="1" dirty="0">
                <a:solidFill>
                  <a:srgbClr val="C00000"/>
                </a:solidFill>
              </a:rPr>
              <a:t>Älä yritä koskettaa </a:t>
            </a:r>
            <a:r>
              <a:rPr lang="fi-FI" sz="1700" dirty="0"/>
              <a:t>liikkuvaa Ratikkaa, jotta et loukkaa itseäsi vaunun teräviin osiin.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b="1" dirty="0">
                <a:solidFill>
                  <a:srgbClr val="C00000"/>
                </a:solidFill>
              </a:rPr>
              <a:t>Raitiotie ei ole oleskelu- tai leikkipaikka</a:t>
            </a:r>
            <a:r>
              <a:rPr lang="fi-FI" sz="1700" b="1" dirty="0"/>
              <a:t>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dirty="0"/>
              <a:t>Valokuvia ja selfieitä ei saa koskaan ottaa radalla.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6744072" y="548781"/>
            <a:ext cx="5246255" cy="98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dirty="0"/>
              <a:t>10 tärkeää tärppiä 2/2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61663612-D8C8-4301-8C9B-23FA0B116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0196" y="5397185"/>
            <a:ext cx="651739" cy="1224136"/>
          </a:xfrm>
          <a:prstGeom prst="rect">
            <a:avLst/>
          </a:prstGeom>
        </p:spPr>
      </p:pic>
      <p:sp>
        <p:nvSpPr>
          <p:cNvPr id="12" name="Speech Bubble: Oval 4">
            <a:extLst>
              <a:ext uri="{FF2B5EF4-FFF2-40B4-BE49-F238E27FC236}">
                <a16:creationId xmlns:a16="http://schemas.microsoft.com/office/drawing/2014/main" id="{BEE0D917-D4B7-48F0-A1EF-1279D0F2DC6B}"/>
              </a:ext>
            </a:extLst>
          </p:cNvPr>
          <p:cNvSpPr/>
          <p:nvPr/>
        </p:nvSpPr>
        <p:spPr>
          <a:xfrm flipH="1">
            <a:off x="8294330" y="4713109"/>
            <a:ext cx="2145738" cy="1224136"/>
          </a:xfrm>
          <a:prstGeom prst="wedgeEllipseCallout">
            <a:avLst>
              <a:gd name="adj1" fmla="val -60950"/>
              <a:gd name="adj2" fmla="val 21767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000" dirty="0">
                <a:solidFill>
                  <a:schemeClr val="bg1"/>
                </a:solidFill>
                <a:latin typeface="Arial Black" panose="020B0A04020102020204" pitchFamily="34" charset="0"/>
              </a:rPr>
              <a:t>Odota Ratikkaa pysäkillä valkoisen kiveyksen takana.</a:t>
            </a:r>
            <a:endParaRPr lang="fi-FI" sz="1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037372D-A571-AD5B-F721-964C6C4678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12" r="16936"/>
          <a:stretch/>
        </p:blipFill>
        <p:spPr>
          <a:xfrm>
            <a:off x="201673" y="260860"/>
            <a:ext cx="6336704" cy="6360461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2A121CE7-2814-4242-F91F-7793C688FC1F}"/>
              </a:ext>
            </a:extLst>
          </p:cNvPr>
          <p:cNvSpPr txBox="1"/>
          <p:nvPr/>
        </p:nvSpPr>
        <p:spPr>
          <a:xfrm>
            <a:off x="1027512" y="4713352"/>
            <a:ext cx="5184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>
                <a:solidFill>
                  <a:schemeClr val="bg1"/>
                </a:solidFill>
                <a:latin typeface="Arial Black" panose="020B0A04020102020204" pitchFamily="34" charset="0"/>
              </a:rPr>
              <a:t>Ollaan yhdessä tarkkoja liikenteessä</a:t>
            </a:r>
          </a:p>
        </p:txBody>
      </p:sp>
    </p:spTree>
    <p:extLst>
      <p:ext uri="{BB962C8B-B14F-4D97-AF65-F5344CB8AC3E}">
        <p14:creationId xmlns:p14="http://schemas.microsoft.com/office/powerpoint/2010/main" val="1698485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2800" dirty="0"/>
              <a:t>R.A. Tikka ja </a:t>
            </a:r>
            <a:r>
              <a:rPr lang="fi-FI" sz="2800" dirty="0" err="1"/>
              <a:t>Ratikkabongari</a:t>
            </a:r>
            <a:r>
              <a:rPr lang="fi-FI" sz="2800" dirty="0"/>
              <a:t> auttavat Ratikka-arkeen totuttelussa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772816"/>
            <a:ext cx="9794305" cy="3861068"/>
          </a:xfrm>
        </p:spPr>
        <p:txBody>
          <a:bodyPr>
            <a:normAutofit/>
          </a:bodyPr>
          <a:lstStyle/>
          <a:p>
            <a:r>
              <a:rPr lang="fi-FI" sz="2000" dirty="0"/>
              <a:t>Ratikka on tuonut kaikkien Tampereella liikkuvien arkeen uutta opeteltavaa. </a:t>
            </a:r>
            <a:r>
              <a:rPr lang="fi-FI" sz="2000" dirty="0" err="1"/>
              <a:t>Ratikkabongari</a:t>
            </a:r>
            <a:r>
              <a:rPr lang="fi-FI" sz="2000" dirty="0"/>
              <a:t> ja paljasvarpainen takatukkatikka R.A. Tikka ovat rientäneet pienten tamperelaisten avuksi kertomaan, miten Ratikalla ja sen läheisyydessä liikutaan.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A0034230-3147-477F-ADB3-31317EC839BD}"/>
              </a:ext>
            </a:extLst>
          </p:cNvPr>
          <p:cNvSpPr txBox="1"/>
          <p:nvPr/>
        </p:nvSpPr>
        <p:spPr>
          <a:xfrm>
            <a:off x="5375920" y="3127995"/>
            <a:ext cx="5594203" cy="2821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</a:pPr>
            <a:r>
              <a:rPr lang="fi-FI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Kaksikon videot:</a:t>
            </a:r>
          </a:p>
          <a:p>
            <a:pPr algn="ctr">
              <a:spcBef>
                <a:spcPts val="1000"/>
              </a:spcBef>
            </a:pP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Ratikkapysäkillä </a:t>
            </a:r>
            <a:b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Katso video tästä &gt; </a:t>
            </a:r>
            <a:endParaRPr lang="fi-FI" dirty="0">
              <a:solidFill>
                <a:srgbClr val="221D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000"/>
              </a:spcBef>
            </a:pP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Raiteiden turvallinen ylittäminen</a:t>
            </a:r>
            <a:b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Katso video tästä &gt;</a:t>
            </a:r>
            <a:endParaRPr lang="fi-FI" dirty="0">
              <a:solidFill>
                <a:srgbClr val="221D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000"/>
              </a:spcBef>
            </a:pP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Ratikalla matkustamisen ABC</a:t>
            </a:r>
            <a:b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Katso video tästä &gt;</a:t>
            </a:r>
            <a:endParaRPr lang="fi-FI" dirty="0">
              <a:solidFill>
                <a:srgbClr val="221D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1000"/>
              </a:spcBef>
            </a:pPr>
            <a:endParaRPr lang="fi-FI" dirty="0">
              <a:solidFill>
                <a:srgbClr val="221D6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ECE0C95-BBBF-4464-8DA7-31EF960D8D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7528" y="2972969"/>
            <a:ext cx="3991372" cy="266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98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Hyödyllisiä linkkejä ja videoita opettajille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199" y="1772816"/>
            <a:ext cx="10586393" cy="386106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i-FI" sz="2000" dirty="0">
                <a:latin typeface="Arial Black" panose="020B0A04020102020204" pitchFamily="34" charset="0"/>
              </a:rPr>
              <a:t>Tampereen Ratikan liikenneturvallisuus-sivut:</a:t>
            </a:r>
          </a:p>
          <a:p>
            <a:pPr marL="0" indent="0">
              <a:buNone/>
            </a:pPr>
            <a:r>
              <a:rPr lang="fi-FI" sz="2000" dirty="0">
                <a:hlinkClick r:id="rId3"/>
              </a:rPr>
              <a:t>www.tampereenratikka.fi/liikenneturvallisuus/</a:t>
            </a:r>
            <a:endParaRPr lang="fi-FI" sz="20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fi-FI" sz="20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 Black" panose="020B0A04020102020204" pitchFamily="34" charset="0"/>
              </a:rPr>
              <a:t>Videot Ratikalla ja bussilla matkustamisesta:</a:t>
            </a:r>
          </a:p>
          <a:p>
            <a:pPr marL="0" indent="0">
              <a:buNone/>
            </a:pPr>
            <a:r>
              <a:rPr lang="fi-FI" sz="2000" dirty="0" err="1">
                <a:hlinkClick r:id="rId4"/>
              </a:rPr>
              <a:t>Rasse</a:t>
            </a:r>
            <a:r>
              <a:rPr lang="fi-FI" sz="2000" dirty="0">
                <a:hlinkClick r:id="rId4"/>
              </a:rPr>
              <a:t>-koira matkustaa Tampereen Ratikalla &gt; </a:t>
            </a:r>
            <a:endParaRPr lang="fi-FI" sz="2000" dirty="0"/>
          </a:p>
          <a:p>
            <a:pPr marL="0" indent="0">
              <a:buNone/>
            </a:pPr>
            <a:r>
              <a:rPr lang="fi-FI" sz="2000" dirty="0">
                <a:hlinkClick r:id="rId5"/>
              </a:rPr>
              <a:t>Onni-nalle ja kaverit matkustavat Nyssellä &gt;</a:t>
            </a:r>
            <a:endParaRPr lang="fi-FI" sz="2000" dirty="0"/>
          </a:p>
          <a:p>
            <a:pPr marL="0" indent="0">
              <a:buNone/>
            </a:pPr>
            <a:r>
              <a:rPr lang="fi-FI" sz="2000" dirty="0">
                <a:hlinkClick r:id="rId6"/>
              </a:rPr>
              <a:t>Ratikalla matkustaminen-animaatiot (soittolista, jolla useita videoita) &gt;</a:t>
            </a:r>
            <a:endParaRPr lang="fi-FI" sz="20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fi-FI" sz="2000" dirty="0"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fi-FI" sz="2000" dirty="0">
                <a:latin typeface="Arial Black" panose="020B0A04020102020204" pitchFamily="34" charset="0"/>
              </a:rPr>
              <a:t>Rataturvallisuus:</a:t>
            </a:r>
          </a:p>
          <a:p>
            <a:pPr marL="0" indent="0">
              <a:buNone/>
            </a:pPr>
            <a:r>
              <a:rPr lang="fi-FI" sz="2000" dirty="0">
                <a:hlinkClick r:id="rId7"/>
              </a:rPr>
              <a:t>Väyläviraston video rataturvallisuudesta yläkoululaisille &gt;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0961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799855" y="2708920"/>
            <a:ext cx="5112569" cy="2478087"/>
          </a:xfrm>
        </p:spPr>
        <p:txBody>
          <a:bodyPr>
            <a:normAutofit/>
          </a:bodyPr>
          <a:lstStyle/>
          <a:p>
            <a:r>
              <a:rPr lang="fi-FI" sz="4000" dirty="0"/>
              <a:t>Kiitos, kun olet kanssamme tarkkana liikenteessä!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7049">
            <a:off x="10036659" y="2926817"/>
            <a:ext cx="2251663" cy="368391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Speech Bubble: Oval 4">
            <a:extLst>
              <a:ext uri="{FF2B5EF4-FFF2-40B4-BE49-F238E27FC236}">
                <a16:creationId xmlns:a16="http://schemas.microsoft.com/office/drawing/2014/main" id="{737446FB-811E-687A-438B-1AF760FAE133}"/>
              </a:ext>
            </a:extLst>
          </p:cNvPr>
          <p:cNvSpPr/>
          <p:nvPr/>
        </p:nvSpPr>
        <p:spPr>
          <a:xfrm flipH="1">
            <a:off x="8504596" y="1052736"/>
            <a:ext cx="2906015" cy="1804584"/>
          </a:xfrm>
          <a:prstGeom prst="wedgeEllipseCallout">
            <a:avLst>
              <a:gd name="adj1" fmla="val -14318"/>
              <a:gd name="adj2" fmla="val 69523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b="1" dirty="0">
                <a:solidFill>
                  <a:prstClr val="white"/>
                </a:solidFill>
                <a:latin typeface="Arial Black" panose="020B0A04020102020204" pitchFamily="34" charset="0"/>
              </a:rPr>
              <a:t>Luota raitiovainuusi!</a:t>
            </a:r>
          </a:p>
        </p:txBody>
      </p:sp>
    </p:spTree>
    <p:extLst>
      <p:ext uri="{BB962C8B-B14F-4D97-AF65-F5344CB8AC3E}">
        <p14:creationId xmlns:p14="http://schemas.microsoft.com/office/powerpoint/2010/main" val="3861704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5F8FB0-8F31-4EC0-9566-906E2C4F6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Millainen Tampereen Ratikka on?</a:t>
            </a:r>
          </a:p>
        </p:txBody>
      </p:sp>
    </p:spTree>
    <p:extLst>
      <p:ext uri="{BB962C8B-B14F-4D97-AF65-F5344CB8AC3E}">
        <p14:creationId xmlns:p14="http://schemas.microsoft.com/office/powerpoint/2010/main" val="1784297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7FEC39AB-EA7D-4450-AA1D-4AAC7225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834" y="364817"/>
            <a:ext cx="7431190" cy="1336449"/>
          </a:xfrm>
        </p:spPr>
        <p:txBody>
          <a:bodyPr>
            <a:noAutofit/>
          </a:bodyPr>
          <a:lstStyle/>
          <a:p>
            <a:pPr algn="r"/>
            <a:r>
              <a:rPr lang="fi-FI" sz="3600" dirty="0">
                <a:solidFill>
                  <a:srgbClr val="221D67"/>
                </a:solidFill>
              </a:rPr>
              <a:t>Tampereen Ratikka</a:t>
            </a: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75AB7FED-FB16-400C-9492-4C621BE686F0}"/>
              </a:ext>
            </a:extLst>
          </p:cNvPr>
          <p:cNvSpPr/>
          <p:nvPr/>
        </p:nvSpPr>
        <p:spPr>
          <a:xfrm>
            <a:off x="8796808" y="4788339"/>
            <a:ext cx="3096631" cy="540041"/>
          </a:xfrm>
          <a:prstGeom prst="roundRect">
            <a:avLst/>
          </a:prstGeom>
          <a:solidFill>
            <a:srgbClr val="8DD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Ratikassa maksetaan Nyssen matkalipulla. </a:t>
            </a: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07D918A8-8E4E-4F44-B86D-DCB2276E55F3}"/>
              </a:ext>
            </a:extLst>
          </p:cNvPr>
          <p:cNvSpPr/>
          <p:nvPr/>
        </p:nvSpPr>
        <p:spPr>
          <a:xfrm>
            <a:off x="8730994" y="3050535"/>
            <a:ext cx="3162445" cy="1701862"/>
          </a:xfrm>
          <a:prstGeom prst="roundRect">
            <a:avLst/>
          </a:prstGeom>
          <a:solidFill>
            <a:srgbClr val="8DD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Yhteen Ratikkaan mahtuu kolmen bussilastillisen verran matkustajia (264 hlöä). Istumapaikkoja on 104 kpl.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fi-FI" sz="1200" dirty="0">
                <a:solidFill>
                  <a:srgbClr val="221D67"/>
                </a:solidFill>
                <a:latin typeface="Arial Black" panose="020B0A04020102020204" pitchFamily="34" charset="0"/>
              </a:rPr>
              <a:t>Ratikka kulkee päiväsaikaan 7,5 minuutin </a:t>
            </a:r>
            <a:r>
              <a:rPr lang="fi-FI" sz="1200" dirty="0" err="1">
                <a:solidFill>
                  <a:srgbClr val="221D67"/>
                </a:solidFill>
                <a:latin typeface="Arial Black" panose="020B0A04020102020204" pitchFamily="34" charset="0"/>
              </a:rPr>
              <a:t>vuorovälein</a:t>
            </a:r>
            <a:r>
              <a:rPr lang="fi-FI" sz="1200" dirty="0">
                <a:solidFill>
                  <a:srgbClr val="221D67"/>
                </a:solidFill>
                <a:latin typeface="Arial Black" panose="020B0A04020102020204" pitchFamily="34" charset="0"/>
              </a:rPr>
              <a:t>. Keskustassa </a:t>
            </a:r>
            <a:r>
              <a:rPr lang="fi-FI" sz="1200" dirty="0" err="1">
                <a:solidFill>
                  <a:srgbClr val="221D67"/>
                </a:solidFill>
                <a:latin typeface="Arial Black" panose="020B0A04020102020204" pitchFamily="34" charset="0"/>
              </a:rPr>
              <a:t>vuoroväli</a:t>
            </a:r>
            <a:r>
              <a:rPr lang="fi-FI" sz="1200" dirty="0">
                <a:solidFill>
                  <a:srgbClr val="221D67"/>
                </a:solidFill>
                <a:latin typeface="Arial Black" panose="020B0A04020102020204" pitchFamily="34" charset="0"/>
              </a:rPr>
              <a:t> on 3–4 minuuttia.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221D67"/>
              </a:solidFill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6192D052-D36C-4BC0-B733-B4CAD319C7E9}"/>
              </a:ext>
            </a:extLst>
          </p:cNvPr>
          <p:cNvSpPr/>
          <p:nvPr/>
        </p:nvSpPr>
        <p:spPr>
          <a:xfrm>
            <a:off x="6149007" y="4509120"/>
            <a:ext cx="2215586" cy="2025735"/>
          </a:xfrm>
          <a:prstGeom prst="ellipse">
            <a:avLst/>
          </a:prstGeom>
          <a:solidFill>
            <a:srgbClr val="FF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Esteetön ja tilava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Ilmastoitu ja hyvin valaistu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1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Ympäristö-ystävällinen</a:t>
            </a: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0E83E38C-079F-45A1-9A23-6AEA031402EA}"/>
              </a:ext>
            </a:extLst>
          </p:cNvPr>
          <p:cNvSpPr/>
          <p:nvPr/>
        </p:nvSpPr>
        <p:spPr>
          <a:xfrm>
            <a:off x="8773119" y="5364322"/>
            <a:ext cx="3186133" cy="1197768"/>
          </a:xfrm>
          <a:prstGeom prst="roundRect">
            <a:avLst/>
          </a:prstGeom>
          <a:solidFill>
            <a:srgbClr val="8DD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Tampereella on 28 Ratikkaa.</a:t>
            </a:r>
            <a:endParaRPr lang="fi-FI" sz="1200" dirty="0">
              <a:solidFill>
                <a:srgbClr val="221D67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i-FI" sz="1200" b="0" i="0" u="none" strike="noStrike" kern="1200" cap="none" spc="0" normalizeH="0" baseline="0" noProof="0" dirty="0">
                <a:ln>
                  <a:noFill/>
                </a:ln>
                <a:solidFill>
                  <a:srgbClr val="221D67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Vaunut on valmistettu Kajaanissa, Škoda Transtechin Otanmäen tehtaalla.</a:t>
            </a:r>
          </a:p>
        </p:txBody>
      </p:sp>
    </p:spTree>
    <p:extLst>
      <p:ext uri="{BB962C8B-B14F-4D97-AF65-F5344CB8AC3E}">
        <p14:creationId xmlns:p14="http://schemas.microsoft.com/office/powerpoint/2010/main" val="2374257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mpereen Ratikan reitti osilla 1 ja 2">
            <a:extLst>
              <a:ext uri="{FF2B5EF4-FFF2-40B4-BE49-F238E27FC236}">
                <a16:creationId xmlns:a16="http://schemas.microsoft.com/office/drawing/2014/main" id="{CE08D709-CE12-4703-9EDB-BAF6DD56C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20" y="1330660"/>
            <a:ext cx="6104262" cy="419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518013" y="1340768"/>
            <a:ext cx="5073932" cy="43924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800" b="1" dirty="0"/>
              <a:t>Linja 1 Kaupin kampukselta </a:t>
            </a:r>
            <a:r>
              <a:rPr lang="fi-FI" sz="1800" b="1" dirty="0" err="1"/>
              <a:t>Pyhällönpuistoon</a:t>
            </a:r>
            <a:r>
              <a:rPr lang="fi-FI" sz="1800" b="1" dirty="0"/>
              <a:t> sisältää 20 pysäkkiä:</a:t>
            </a:r>
          </a:p>
          <a:p>
            <a:pPr lvl="1"/>
            <a:r>
              <a:rPr lang="fi-FI" sz="1600" dirty="0"/>
              <a:t>Kaupin kampus, </a:t>
            </a:r>
            <a:r>
              <a:rPr lang="fi-FI" sz="1600" dirty="0" err="1"/>
              <a:t>Tays</a:t>
            </a:r>
            <a:r>
              <a:rPr lang="fi-FI" sz="1600" dirty="0"/>
              <a:t>, Hippos, Kalevan kirkko, Sammonaukio, Tulli, Rautatieasema, Koskipuisto, Keskustori, Tuulensuu, Pyynikintori, Särkänniemi, Tikkutehdas, Santalahti, </a:t>
            </a:r>
            <a:r>
              <a:rPr lang="fi-FI" sz="1600" dirty="0" err="1"/>
              <a:t>Hiedanta</a:t>
            </a:r>
            <a:r>
              <a:rPr lang="fi-FI" sz="1600" dirty="0"/>
              <a:t>, Tehdas, Niemen kartano, Niemenranta, </a:t>
            </a:r>
            <a:r>
              <a:rPr lang="fi-FI" sz="1600" dirty="0" err="1"/>
              <a:t>Lentävänniemi</a:t>
            </a:r>
            <a:r>
              <a:rPr lang="fi-FI" sz="1600" dirty="0"/>
              <a:t>, </a:t>
            </a:r>
            <a:r>
              <a:rPr lang="fi-FI" sz="1600" dirty="0" err="1"/>
              <a:t>Pyhällönpuisto</a:t>
            </a:r>
            <a:endParaRPr lang="fi-FI" sz="1600" dirty="0"/>
          </a:p>
          <a:p>
            <a:r>
              <a:rPr lang="fi-FI" sz="1800" b="1" dirty="0"/>
              <a:t>Linja 3 </a:t>
            </a:r>
            <a:r>
              <a:rPr lang="fi-FI" sz="1800" b="1" dirty="0" err="1"/>
              <a:t>Hervantajärveltä</a:t>
            </a:r>
            <a:r>
              <a:rPr lang="fi-FI" sz="1800" b="1" dirty="0"/>
              <a:t> Santalahteen sisältää 17 pysäkkiä:</a:t>
            </a:r>
          </a:p>
          <a:p>
            <a:pPr lvl="1"/>
            <a:r>
              <a:rPr lang="fi-FI" sz="1600" dirty="0" err="1"/>
              <a:t>Hervantajärvi</a:t>
            </a:r>
            <a:r>
              <a:rPr lang="fi-FI" sz="1600" dirty="0"/>
              <a:t>, Etelä-Hervanta, Hervannan kampus, </a:t>
            </a:r>
            <a:r>
              <a:rPr lang="fi-FI" sz="1600" dirty="0" err="1"/>
              <a:t>Hervantakeskus</a:t>
            </a:r>
            <a:r>
              <a:rPr lang="fi-FI" sz="1600" dirty="0"/>
              <a:t>, Opiskelija, Pohjois-Hervanta, Hallila, Turtola, Hakametsä, Kalevanrinne, Uintikeskus, Kaleva, Sammonaukio, Tulli, Rautatieasema, Koskipuisto, Sorin aukio</a:t>
            </a:r>
          </a:p>
          <a:p>
            <a:r>
              <a:rPr lang="fi-FI" sz="1800" b="1" dirty="0"/>
              <a:t>Ratikan reitti laajenee kohti Linnainmaata ja Pirkkalaa.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526188" y="248071"/>
            <a:ext cx="5257801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Ratikan reitti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D4FFC92-302E-4BB3-B4D6-500E4F111F8E}"/>
              </a:ext>
            </a:extLst>
          </p:cNvPr>
          <p:cNvSpPr/>
          <p:nvPr/>
        </p:nvSpPr>
        <p:spPr>
          <a:xfrm flipH="1">
            <a:off x="5783989" y="4446296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i-FI" sz="1000" b="1" dirty="0">
                <a:latin typeface="Arial Black"/>
              </a:rPr>
              <a:t>Ratikan reitin pituus on yhteensä</a:t>
            </a:r>
            <a:r>
              <a:rPr lang="fi-FI" sz="1000" b="1" dirty="0">
                <a:solidFill>
                  <a:srgbClr val="FFFFFF"/>
                </a:solidFill>
                <a:latin typeface="Arial Black"/>
              </a:rPr>
              <a:t> 17,9</a:t>
            </a:r>
            <a:r>
              <a:rPr lang="fi-FI" sz="1000" b="1" dirty="0">
                <a:solidFill>
                  <a:srgbClr val="D51317"/>
                </a:solidFill>
                <a:latin typeface="Arial Black"/>
              </a:rPr>
              <a:t> </a:t>
            </a:r>
            <a:r>
              <a:rPr lang="fi-FI" sz="1000" b="1" dirty="0">
                <a:latin typeface="Arial Black"/>
              </a:rPr>
              <a:t>km</a:t>
            </a:r>
          </a:p>
        </p:txBody>
      </p:sp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683E1143-9823-474A-AFF9-73975C13C7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096" y="4804504"/>
            <a:ext cx="3543099" cy="199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26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D71B38B-9E71-4F1E-85FE-7E50B98C8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88" t="1959" r="25512" b="2462"/>
          <a:stretch/>
        </p:blipFill>
        <p:spPr>
          <a:xfrm>
            <a:off x="6754719" y="248194"/>
            <a:ext cx="5168310" cy="6387737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662543" y="1632726"/>
            <a:ext cx="5576257" cy="38845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dirty="0"/>
              <a:t>Varikko on paikka, jossa Ratikoita säilytetään ja huolletaan. Se on raitiovaunujen koti. </a:t>
            </a:r>
          </a:p>
          <a:p>
            <a:r>
              <a:rPr lang="fi-FI" sz="2000" dirty="0"/>
              <a:t>Varikko sijaitsee Hervannassa.</a:t>
            </a:r>
          </a:p>
          <a:p>
            <a:r>
              <a:rPr lang="fi-FI" sz="2000" dirty="0"/>
              <a:t>Varikko koostuu kahdesta päärakennuksesta, joita ovat säilytyshalli ja korjaamohalli.</a:t>
            </a:r>
          </a:p>
          <a:p>
            <a:r>
              <a:rPr lang="fi-FI" sz="2000" dirty="0"/>
              <a:t>Varikko on toiminnassa ympäri vuorokauden, ja eri vuorokauden aikana varikkoa käyttää yhteensä yli sata henkilöä. </a:t>
            </a:r>
          </a:p>
          <a:p>
            <a:pPr lvl="1"/>
            <a:r>
              <a:rPr lang="fi-FI" sz="1800" dirty="0"/>
              <a:t>Varikolla työskentelee kuljettajia, liikenteenohjaajia, radan ja vaunujen kunnossapitohenkilöstöä, siivoojia ja Ratikan toimihenkilöitä. </a:t>
            </a:r>
          </a:p>
          <a:p>
            <a:pPr marL="0" indent="0">
              <a:buNone/>
            </a:pPr>
            <a:endParaRPr lang="fi-FI" sz="2000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695400" y="500742"/>
            <a:ext cx="5257801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Raitiovaunuvarikko</a:t>
            </a:r>
          </a:p>
        </p:txBody>
      </p:sp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683E1143-9823-474A-AFF9-73975C13C7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388" y="4747822"/>
            <a:ext cx="3543099" cy="1993187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D4FFC92-302E-4BB3-B4D6-500E4F111F8E}"/>
              </a:ext>
            </a:extLst>
          </p:cNvPr>
          <p:cNvSpPr/>
          <p:nvPr/>
        </p:nvSpPr>
        <p:spPr>
          <a:xfrm flipH="1">
            <a:off x="6007588" y="4135754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Hervannan raitiovaunuvarikko on kaikkien raitiovaunujen koti!</a:t>
            </a:r>
          </a:p>
        </p:txBody>
      </p:sp>
      <p:sp>
        <p:nvSpPr>
          <p:cNvPr id="9" name="Nuoli: Alas 8">
            <a:extLst>
              <a:ext uri="{FF2B5EF4-FFF2-40B4-BE49-F238E27FC236}">
                <a16:creationId xmlns:a16="http://schemas.microsoft.com/office/drawing/2014/main" id="{7CFEAC48-4D2D-4F86-A37E-A2AE328F06F9}"/>
              </a:ext>
            </a:extLst>
          </p:cNvPr>
          <p:cNvSpPr/>
          <p:nvPr/>
        </p:nvSpPr>
        <p:spPr>
          <a:xfrm>
            <a:off x="7896200" y="1402627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Nuoli: Alas 9">
            <a:extLst>
              <a:ext uri="{FF2B5EF4-FFF2-40B4-BE49-F238E27FC236}">
                <a16:creationId xmlns:a16="http://schemas.microsoft.com/office/drawing/2014/main" id="{972DE2A2-DBF1-4ABC-9415-9A3C7FD408A3}"/>
              </a:ext>
            </a:extLst>
          </p:cNvPr>
          <p:cNvSpPr/>
          <p:nvPr/>
        </p:nvSpPr>
        <p:spPr>
          <a:xfrm>
            <a:off x="9134932" y="1038862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6F01A392-81A3-403C-A7AF-905A522F4451}"/>
              </a:ext>
            </a:extLst>
          </p:cNvPr>
          <p:cNvSpPr txBox="1"/>
          <p:nvPr/>
        </p:nvSpPr>
        <p:spPr>
          <a:xfrm>
            <a:off x="7434219" y="1016544"/>
            <a:ext cx="1438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SÄILYTYSHALLI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7A2176EF-ED34-441B-90B7-9D5BFFF751DA}"/>
              </a:ext>
            </a:extLst>
          </p:cNvPr>
          <p:cNvSpPr txBox="1"/>
          <p:nvPr/>
        </p:nvSpPr>
        <p:spPr>
          <a:xfrm>
            <a:off x="8559318" y="757325"/>
            <a:ext cx="156004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KORJAAMOHALLI</a:t>
            </a:r>
          </a:p>
        </p:txBody>
      </p:sp>
    </p:spTree>
    <p:extLst>
      <p:ext uri="{BB962C8B-B14F-4D97-AF65-F5344CB8AC3E}">
        <p14:creationId xmlns:p14="http://schemas.microsoft.com/office/powerpoint/2010/main" val="3947004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811A7E-4A5E-4689-874C-B0B0DE6A0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Miten raitiotie ylitetään turvallisesti?</a:t>
            </a:r>
          </a:p>
        </p:txBody>
      </p:sp>
    </p:spTree>
    <p:extLst>
      <p:ext uri="{BB962C8B-B14F-4D97-AF65-F5344CB8AC3E}">
        <p14:creationId xmlns:p14="http://schemas.microsoft.com/office/powerpoint/2010/main" val="3772349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Kehitä raitiovainuasi: </a:t>
            </a:r>
            <a:br>
              <a:rPr lang="fi-FI" dirty="0"/>
            </a:br>
            <a:r>
              <a:rPr lang="fi-FI" dirty="0"/>
              <a:t>raitiotien turvallinen ylitys 1/2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A2582FA-467D-4EF3-8057-8DEAD50239FA}"/>
              </a:ext>
            </a:extLst>
          </p:cNvPr>
          <p:cNvSpPr txBox="1"/>
          <p:nvPr/>
        </p:nvSpPr>
        <p:spPr>
          <a:xfrm>
            <a:off x="759433" y="1837191"/>
            <a:ext cx="7136767" cy="2929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2200" b="1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Ylitä raitiotie aina vain </a:t>
            </a: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suojateiltä tai ylityspaikoilta</a:t>
            </a:r>
            <a:r>
              <a:rPr lang="fi-FI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2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Älä koskaan oikaise suoraan pysähtyneen Ratikan edestä tai takaa</a:t>
            </a:r>
            <a:r>
              <a:rPr lang="fi-FI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sillä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vaunun keula on korkea eikä kuljettaja välttämättä näe sinua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fi-FI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toisella kaistalla ajavan ajoneuvon kuljettaja ei näe sinua raitiovaunun takaa</a:t>
            </a:r>
          </a:p>
        </p:txBody>
      </p:sp>
      <p:pic>
        <p:nvPicPr>
          <p:cNvPr id="10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C507A680-20AF-4107-A0B9-F291566A76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240" y="3068960"/>
            <a:ext cx="4749545" cy="2671879"/>
          </a:xfrm>
          <a:prstGeom prst="rect">
            <a:avLst/>
          </a:prstGeom>
        </p:spPr>
      </p:pic>
      <p:sp>
        <p:nvSpPr>
          <p:cNvPr id="11" name="Speech Bubble: Oval 4">
            <a:extLst>
              <a:ext uri="{FF2B5EF4-FFF2-40B4-BE49-F238E27FC236}">
                <a16:creationId xmlns:a16="http://schemas.microsoft.com/office/drawing/2014/main" id="{60058FFC-C1E7-4D4E-B2D6-765A4C3363F8}"/>
              </a:ext>
            </a:extLst>
          </p:cNvPr>
          <p:cNvSpPr/>
          <p:nvPr/>
        </p:nvSpPr>
        <p:spPr>
          <a:xfrm flipH="1">
            <a:off x="8228348" y="2154035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Katso Tampereen Ratikan video raitiotien </a:t>
            </a:r>
            <a:r>
              <a:rPr lang="fi-FI" sz="1000" b="1" dirty="0">
                <a:solidFill>
                  <a:schemeClr val="bg1"/>
                </a:solidFill>
                <a:latin typeface="Arial Black" panose="020B0A040201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ylityspaikoista</a:t>
            </a:r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92113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Kehitä raitiovainuasi: </a:t>
            </a:r>
            <a:br>
              <a:rPr lang="fi-FI" dirty="0"/>
            </a:br>
            <a:r>
              <a:rPr lang="fi-FI" dirty="0"/>
              <a:t>raitiotien turvallinen ylitys 2/2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A2582FA-467D-4EF3-8057-8DEAD50239FA}"/>
              </a:ext>
            </a:extLst>
          </p:cNvPr>
          <p:cNvSpPr txBox="1"/>
          <p:nvPr/>
        </p:nvSpPr>
        <p:spPr>
          <a:xfrm>
            <a:off x="759433" y="1837191"/>
            <a:ext cx="9369015" cy="334450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000"/>
              </a:spcBef>
            </a:pPr>
            <a:r>
              <a:rPr lang="fi-FI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Näin ylität raitiotien turvallisesti:</a:t>
            </a: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/>
                <a:cs typeface="Arial"/>
              </a:rPr>
              <a:t>Pysähdy</a:t>
            </a:r>
            <a:r>
              <a:rPr lang="fi-FI" sz="2200" dirty="0">
                <a:solidFill>
                  <a:srgbClr val="221D67"/>
                </a:solidFill>
                <a:latin typeface="Arial"/>
                <a:cs typeface="Arial"/>
              </a:rPr>
              <a:t> ja toimi rauhallisesti.</a:t>
            </a: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Katso molempiin suuntiin</a:t>
            </a:r>
            <a:r>
              <a:rPr lang="fi-FI" sz="2200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ja varmista, ettei Ratikka tai autoja ole tulossa.</a:t>
            </a:r>
            <a:endParaRPr lang="fi-FI" sz="2200" b="1" dirty="0">
              <a:solidFill>
                <a:srgbClr val="D513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Kuuntele</a:t>
            </a:r>
            <a:r>
              <a:rPr lang="fi-FI" sz="2200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jotta kohdistat vielä paremmin tarkkavaisuutesi tien ylitykseen.</a:t>
            </a:r>
            <a:endParaRPr lang="fi-FI" sz="2200" dirty="0">
              <a:solidFill>
                <a:srgbClr val="D513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Ylitä raitiotie kävellen</a:t>
            </a:r>
            <a:r>
              <a:rPr lang="fi-FI" sz="2200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jotta muut ehtivät huomata sinut paremmin etkä esimerkiksi kompastu tai liukastu ylittäessäsi tietä.</a:t>
            </a:r>
            <a:endParaRPr lang="fi-FI" sz="2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623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Turvallinen suojatien ylitys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D2889B-3DE3-4B9E-BC41-42D8A6DDC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32856"/>
            <a:ext cx="4493342" cy="356911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fi-FI" sz="2000" dirty="0"/>
              <a:t>Suojateillä tien ja radan yli kulkevat suojatiemerkinnät.</a:t>
            </a:r>
          </a:p>
          <a:p>
            <a:r>
              <a:rPr lang="fi-FI" sz="2000" dirty="0"/>
              <a:t>Tunnistat suojatien suojatiekyltistä.</a:t>
            </a:r>
          </a:p>
          <a:p>
            <a:r>
              <a:rPr lang="fi-FI" sz="2000" dirty="0"/>
              <a:t>Ratikka väistää suojatiellä </a:t>
            </a:r>
            <a:r>
              <a:rPr lang="fi-FI" sz="2000" dirty="0" err="1"/>
              <a:t>kulkĳaa</a:t>
            </a:r>
            <a:r>
              <a:rPr lang="fi-FI" sz="2000" dirty="0"/>
              <a:t>. </a:t>
            </a:r>
            <a:r>
              <a:rPr lang="fi-FI" sz="2000" b="1" dirty="0">
                <a:solidFill>
                  <a:srgbClr val="C00000"/>
                </a:solidFill>
              </a:rPr>
              <a:t>Varmista aina, että Ratikka on pysähtynyt ennen kuin ylität suojatien</a:t>
            </a:r>
            <a:r>
              <a:rPr lang="fi-FI" sz="2000" dirty="0"/>
              <a:t>, sillä Ratikka on painava eikä pysty äkkipysähdyksiin.</a:t>
            </a:r>
          </a:p>
          <a:p>
            <a:r>
              <a:rPr lang="fi-FI" sz="2000" dirty="0">
                <a:latin typeface="Arial"/>
                <a:cs typeface="Arial"/>
              </a:rPr>
              <a:t>Yleensä suojatien kohdalla on myös liikennevalot.</a:t>
            </a:r>
            <a:r>
              <a:rPr lang="fi-FI" sz="200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lang="fi-FI" sz="2000" b="1" dirty="0">
                <a:solidFill>
                  <a:srgbClr val="C00000"/>
                </a:solidFill>
                <a:latin typeface="Arial"/>
                <a:cs typeface="Arial"/>
              </a:rPr>
              <a:t>Odota aina rauhassa, että valot ovat vaihtuneet sinulle vihreiksi </a:t>
            </a:r>
            <a:r>
              <a:rPr lang="fi-FI" sz="2000" dirty="0">
                <a:solidFill>
                  <a:schemeClr val="accent1">
                    <a:lumMod val="50000"/>
                  </a:schemeClr>
                </a:solidFill>
                <a:latin typeface="Arial"/>
                <a:cs typeface="Arial"/>
              </a:rPr>
              <a:t>ennen kuin ylität suojatien.</a:t>
            </a:r>
          </a:p>
          <a:p>
            <a:endParaRPr lang="fi-FI" sz="2000" dirty="0"/>
          </a:p>
          <a:p>
            <a:endParaRPr lang="fi-FI" sz="2000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149575B-67D7-4CC6-A52F-322C4D540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0" b="3167"/>
          <a:stretch/>
        </p:blipFill>
        <p:spPr bwMode="auto">
          <a:xfrm>
            <a:off x="5668835" y="2179311"/>
            <a:ext cx="5735042" cy="334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uoli: Alas 8">
            <a:extLst>
              <a:ext uri="{FF2B5EF4-FFF2-40B4-BE49-F238E27FC236}">
                <a16:creationId xmlns:a16="http://schemas.microsoft.com/office/drawing/2014/main" id="{A0CDFA6B-EA9D-48E4-AAE3-F8B09AA977B8}"/>
              </a:ext>
            </a:extLst>
          </p:cNvPr>
          <p:cNvSpPr/>
          <p:nvPr/>
        </p:nvSpPr>
        <p:spPr>
          <a:xfrm rot="10800000">
            <a:off x="8328248" y="3959620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1379DAF4-210C-47E7-8C03-6952C427DD1A}"/>
              </a:ext>
            </a:extLst>
          </p:cNvPr>
          <p:cNvSpPr txBox="1"/>
          <p:nvPr/>
        </p:nvSpPr>
        <p:spPr>
          <a:xfrm>
            <a:off x="7563172" y="5064483"/>
            <a:ext cx="19463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SUOJATIEMERKINNÄT</a:t>
            </a:r>
          </a:p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(VALKOISET VIIVAT)</a:t>
            </a:r>
          </a:p>
        </p:txBody>
      </p:sp>
      <p:sp>
        <p:nvSpPr>
          <p:cNvPr id="11" name="Nuoli: Alas 10">
            <a:extLst>
              <a:ext uri="{FF2B5EF4-FFF2-40B4-BE49-F238E27FC236}">
                <a16:creationId xmlns:a16="http://schemas.microsoft.com/office/drawing/2014/main" id="{91292493-6798-4C21-A7D1-92A859B243B1}"/>
              </a:ext>
            </a:extLst>
          </p:cNvPr>
          <p:cNvSpPr/>
          <p:nvPr/>
        </p:nvSpPr>
        <p:spPr>
          <a:xfrm>
            <a:off x="9912424" y="1340768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A9F6EB06-763D-463D-897A-215964BECC2F}"/>
              </a:ext>
            </a:extLst>
          </p:cNvPr>
          <p:cNvSpPr txBox="1"/>
          <p:nvPr/>
        </p:nvSpPr>
        <p:spPr>
          <a:xfrm>
            <a:off x="9372315" y="998648"/>
            <a:ext cx="15648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SUOJATIEKYLTTI</a:t>
            </a:r>
          </a:p>
        </p:txBody>
      </p:sp>
    </p:spTree>
    <p:extLst>
      <p:ext uri="{BB962C8B-B14F-4D97-AF65-F5344CB8AC3E}">
        <p14:creationId xmlns:p14="http://schemas.microsoft.com/office/powerpoint/2010/main" val="2956508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E330FDCF0065047A8E174045E353F43" ma:contentTypeVersion="9" ma:contentTypeDescription="Luo uusi asiakirja." ma:contentTypeScope="" ma:versionID="282179a5b4aefbb94a98de181cb6d858">
  <xsd:schema xmlns:xsd="http://www.w3.org/2001/XMLSchema" xmlns:xs="http://www.w3.org/2001/XMLSchema" xmlns:p="http://schemas.microsoft.com/office/2006/metadata/properties" xmlns:ns2="49a19824-c96a-42f0-82e0-5552c6f407aa" xmlns:ns3="987c2ef0-d3ad-4699-be94-ac41be9f0217" targetNamespace="http://schemas.microsoft.com/office/2006/metadata/properties" ma:root="true" ma:fieldsID="99b33eea053f8bc0d5af601d440173ef" ns2:_="" ns3:_="">
    <xsd:import namespace="49a19824-c96a-42f0-82e0-5552c6f407aa"/>
    <xsd:import namespace="987c2ef0-d3ad-4699-be94-ac41be9f02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a19824-c96a-42f0-82e0-5552c6f407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c2ef0-d3ad-4699-be94-ac41be9f021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78F8940-5EE4-42C9-B9D8-0100756D6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F55349-94B6-40F6-A00D-73DC824EAC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a19824-c96a-42f0-82e0-5552c6f407aa"/>
    <ds:schemaRef ds:uri="987c2ef0-d3ad-4699-be94-ac41be9f02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E2B7D34-1D85-4DDC-9585-CDF131E01150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987c2ef0-d3ad-4699-be94-ac41be9f0217"/>
    <ds:schemaRef ds:uri="http://purl.org/dc/terms/"/>
    <ds:schemaRef ds:uri="http://schemas.openxmlformats.org/package/2006/metadata/core-properties"/>
    <ds:schemaRef ds:uri="49a19824-c96a-42f0-82e0-5552c6f407aa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863</Words>
  <Application>Microsoft Office PowerPoint</Application>
  <PresentationFormat>Laajakuva</PresentationFormat>
  <Paragraphs>97</Paragraphs>
  <Slides>15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Courier New</vt:lpstr>
      <vt:lpstr>Wingdings</vt:lpstr>
      <vt:lpstr>Office Theme</vt:lpstr>
      <vt:lpstr>1_Office Theme</vt:lpstr>
      <vt:lpstr>Ollaan yhdessä tarkkoja liikenteessä.</vt:lpstr>
      <vt:lpstr>Millainen Tampereen Ratikka on?</vt:lpstr>
      <vt:lpstr>Tampereen Ratikka</vt:lpstr>
      <vt:lpstr>PowerPoint-esitys</vt:lpstr>
      <vt:lpstr>PowerPoint-esitys</vt:lpstr>
      <vt:lpstr>Miten raitiotie ylitetään turvallisesti?</vt:lpstr>
      <vt:lpstr>Kehitä raitiovainuasi:  raitiotien turvallinen ylitys 1/2</vt:lpstr>
      <vt:lpstr>Kehitä raitiovainuasi:  raitiotien turvallinen ylitys 2/2</vt:lpstr>
      <vt:lpstr>Turvallinen suojatien ylitys</vt:lpstr>
      <vt:lpstr>Turvallinen raitiotien ylitys ylityspaikalta</vt:lpstr>
      <vt:lpstr>PowerPoint-esitys</vt:lpstr>
      <vt:lpstr>PowerPoint-esitys</vt:lpstr>
      <vt:lpstr>R.A. Tikka ja Ratikkabongari auttavat Ratikka-arkeen totuttelussa</vt:lpstr>
      <vt:lpstr>Hyödyllisiä linkkejä ja videoita opettajille</vt:lpstr>
      <vt:lpstr>Kiitos, kun olet kanssamme tarkkana liikenteessä!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Nyt tarkkana!</dc:title>
  <dc:creator>Anniina Linnoinen</dc:creator>
  <cp:lastModifiedBy>Puisto Henna</cp:lastModifiedBy>
  <cp:revision>147</cp:revision>
  <dcterms:created xsi:type="dcterms:W3CDTF">2020-02-16T08:04:16Z</dcterms:created>
  <dcterms:modified xsi:type="dcterms:W3CDTF">2025-04-29T09:38:07Z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0x01010031B873481C78F74BB6FEA558377B58F8</vt:lpwstr>
  </property>
  <property fmtid="{D5CDD505-2E9C-101B-9397-08002B2CF9AE}" pid="3" name="_AdHocReviewCycleID">
    <vt:i4>-1079158992</vt:i4>
  </property>
  <property fmtid="{D5CDD505-2E9C-101B-9397-08002B2CF9AE}" pid="4" name="_NewReviewCycle">
    <vt:lpwstr/>
  </property>
  <property fmtid="{D5CDD505-2E9C-101B-9397-08002B2CF9AE}" pid="5" name="_EmailSubject">
    <vt:lpwstr>Turvallisuusmateriaali kouluille ja tiedote vanhemmille</vt:lpwstr>
  </property>
  <property fmtid="{D5CDD505-2E9C-101B-9397-08002B2CF9AE}" pid="6" name="_AuthorEmail">
    <vt:lpwstr>sari.makela@tampereenraitiotie.fi</vt:lpwstr>
  </property>
  <property fmtid="{D5CDD505-2E9C-101B-9397-08002B2CF9AE}" pid="7" name="_AuthorEmailDisplayName">
    <vt:lpwstr>Mäkelä Sari</vt:lpwstr>
  </property>
</Properties>
</file>